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5" r:id="rId2"/>
  </p:sldMasterIdLst>
  <p:notesMasterIdLst>
    <p:notesMasterId r:id="rId28"/>
  </p:notesMasterIdLst>
  <p:handoutMasterIdLst>
    <p:handoutMasterId r:id="rId29"/>
  </p:handoutMasterIdLst>
  <p:sldIdLst>
    <p:sldId id="256" r:id="rId3"/>
    <p:sldId id="257" r:id="rId4"/>
    <p:sldId id="282" r:id="rId5"/>
    <p:sldId id="258" r:id="rId6"/>
    <p:sldId id="283" r:id="rId7"/>
    <p:sldId id="284" r:id="rId8"/>
    <p:sldId id="288" r:id="rId9"/>
    <p:sldId id="289" r:id="rId10"/>
    <p:sldId id="287" r:id="rId11"/>
    <p:sldId id="292" r:id="rId12"/>
    <p:sldId id="293" r:id="rId13"/>
    <p:sldId id="294" r:id="rId14"/>
    <p:sldId id="295" r:id="rId15"/>
    <p:sldId id="291" r:id="rId16"/>
    <p:sldId id="296" r:id="rId17"/>
    <p:sldId id="299" r:id="rId18"/>
    <p:sldId id="300" r:id="rId19"/>
    <p:sldId id="301" r:id="rId20"/>
    <p:sldId id="302" r:id="rId21"/>
    <p:sldId id="290" r:id="rId22"/>
    <p:sldId id="297" r:id="rId23"/>
    <p:sldId id="298" r:id="rId24"/>
    <p:sldId id="303" r:id="rId25"/>
    <p:sldId id="304" r:id="rId26"/>
    <p:sldId id="281" r:id="rId27"/>
  </p:sldIdLst>
  <p:sldSz cx="9144000" cy="6858000" type="screen4x3"/>
  <p:notesSz cx="6858000" cy="9144000"/>
  <p:embeddedFontLst>
    <p:embeddedFont>
      <p:font typeface="Segoe UI" pitchFamily="34" charset="0"/>
      <p:regular r:id="rId30"/>
      <p:bold r:id="rId31"/>
      <p:italic r:id="rId32"/>
      <p:boldItalic r:id="rId33"/>
    </p:embeddedFont>
    <p:embeddedFont>
      <p:font typeface="Segoe UI Light" pitchFamily="34" charset="0"/>
      <p:regular r:id="rId34"/>
      <p:italic r:id="rId35"/>
    </p:embeddedFont>
    <p:embeddedFont>
      <p:font typeface="Calibri Light" pitchFamily="34" charset="0"/>
      <p:regular r:id="rId36"/>
      <p:italic r:id="rId37"/>
    </p:embeddedFont>
    <p:embeddedFont>
      <p:font typeface="Calibri" pitchFamily="34" charset="0"/>
      <p:regular r:id="rId38"/>
      <p:bold r:id="rId39"/>
      <p:italic r:id="rId40"/>
      <p:boldItalic r:id="rId41"/>
    </p:embeddedFont>
    <p:embeddedFont>
      <p:font typeface="Perpetua" charset="0"/>
      <p:regular r:id="rId42"/>
      <p:bold r:id="rId43"/>
      <p:italic r:id="rId44"/>
      <p:boldItalic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50" autoAdjust="0"/>
  </p:normalViewPr>
  <p:slideViewPr>
    <p:cSldViewPr>
      <p:cViewPr>
        <p:scale>
          <a:sx n="100" d="100"/>
          <a:sy n="100" d="100"/>
        </p:scale>
        <p:origin x="-540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62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5" d="100"/>
          <a:sy n="105" d="100"/>
        </p:scale>
        <p:origin x="-247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41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88B8DF-24AD-4F40-BBFC-89725AEAF415}" type="datetimeFigureOut">
              <a:rPr lang="en-US" smtClean="0"/>
              <a:pPr/>
              <a:t>27-02-14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352DE-026B-4B56-8316-D39959E3BD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3304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9D4B4-0EC2-42AE-ABEC-26842DCC58CF}" type="datetimeFigureOut">
              <a:rPr lang="en-US" smtClean="0"/>
              <a:pPr/>
              <a:t>27-02-14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105E4-9E70-4B8C-B294-1B0219D999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126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105E4-9E70-4B8C-B294-1B0219D9996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46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5CD7-168C-4A9C-B613-4F5D9695A56B}" type="datetimeFigureOut">
              <a:rPr lang="en-GB" smtClean="0"/>
              <a:t>27/02/2014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5F2-277E-46A8-A9F5-B99BB1442C58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-152400"/>
            <a:ext cx="10398265" cy="715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77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B9AAC-C524-4CE4-8C3A-01421EF03FCD}" type="datetime2">
              <a:rPr lang="en-US" smtClean="0"/>
              <a:t>Thursday, February 27,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56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5CD7-168C-4A9C-B613-4F5D9695A56B}" type="datetimeFigureOut">
              <a:rPr lang="en-GB" smtClean="0"/>
              <a:t>27/02/2014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5F2-277E-46A8-A9F5-B99BB1442C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52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genda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381000" y="31302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381000" y="17118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381000" y="24210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381000" y="37692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81000" y="44784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381000" y="52578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15004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789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222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60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80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4241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3806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541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5CD7-168C-4A9C-B613-4F5D9695A56B}" type="datetimeFigureOut">
              <a:rPr lang="en-GB" smtClean="0"/>
              <a:t>27/02/2014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697613"/>
      </p:ext>
    </p:extLst>
  </p:cSld>
  <p:clrMapOvr>
    <a:masterClrMapping/>
  </p:clrMapOvr>
  <p:hf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432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3537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295401"/>
            <a:ext cx="4038600" cy="4525964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4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2000"/>
            </a:lvl3pPr>
            <a:lvl4pPr>
              <a:buClr>
                <a:schemeClr val="bg1">
                  <a:lumMod val="95000"/>
                </a:schemeClr>
              </a:buClr>
              <a:defRPr sz="1800"/>
            </a:lvl4pPr>
            <a:lvl5pPr>
              <a:buClr>
                <a:schemeClr val="bg1">
                  <a:lumMod val="95000"/>
                </a:schemeClr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295401"/>
            <a:ext cx="4038600" cy="4525964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4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2000"/>
            </a:lvl3pPr>
            <a:lvl4pPr>
              <a:buClr>
                <a:schemeClr val="bg1">
                  <a:lumMod val="95000"/>
                </a:schemeClr>
              </a:buClr>
              <a:defRPr sz="1800"/>
            </a:lvl4pPr>
            <a:lvl5pPr>
              <a:buClr>
                <a:schemeClr val="bg1">
                  <a:lumMod val="95000"/>
                </a:schemeClr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>
          <a:xfrm>
            <a:off x="457200" y="6638075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1"/>
            <a:ext cx="23622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2971800" y="1447801"/>
            <a:ext cx="5715000" cy="152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3048000"/>
            <a:ext cx="23622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5"/>
          </p:nvPr>
        </p:nvSpPr>
        <p:spPr>
          <a:xfrm>
            <a:off x="2971800" y="3048000"/>
            <a:ext cx="5715000" cy="152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762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28575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56388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762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28575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56388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1447801"/>
            <a:ext cx="4040188" cy="304801"/>
          </a:xfrm>
          <a:solidFill>
            <a:schemeClr val="accent5">
              <a:lumMod val="20000"/>
              <a:lumOff val="80000"/>
              <a:alpha val="39000"/>
            </a:schemeClr>
          </a:solidFill>
        </p:spPr>
        <p:txBody>
          <a:bodyPr tIns="27432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00" y="1752601"/>
            <a:ext cx="4040188" cy="4068763"/>
          </a:xfrm>
        </p:spPr>
        <p:txBody>
          <a:bodyPr/>
          <a:lstStyle>
            <a:lvl1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2000"/>
            </a:lvl1pPr>
            <a:lvl2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2000"/>
            </a:lvl2pPr>
            <a:lvl3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800"/>
            </a:lvl3pPr>
            <a:lvl4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600"/>
            </a:lvl4pPr>
            <a:lvl5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039" y="1752601"/>
            <a:ext cx="4041775" cy="4068763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0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1800"/>
            </a:lvl3pPr>
            <a:lvl4pPr>
              <a:buClr>
                <a:schemeClr val="bg1">
                  <a:lumMod val="95000"/>
                </a:schemeClr>
              </a:buClr>
              <a:defRPr sz="1600"/>
            </a:lvl4pPr>
            <a:lvl5pPr>
              <a:buClr>
                <a:schemeClr val="bg1">
                  <a:lumMod val="95000"/>
                </a:schemeClr>
              </a:buCl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2"/>
          </p:nvPr>
        </p:nvSpPr>
        <p:spPr>
          <a:xfrm>
            <a:off x="4494212" y="1447802"/>
            <a:ext cx="4040188" cy="304801"/>
          </a:xfrm>
          <a:solidFill>
            <a:schemeClr val="accent5">
              <a:lumMod val="20000"/>
              <a:lumOff val="80000"/>
              <a:alpha val="39000"/>
            </a:schemeClr>
          </a:solidFill>
        </p:spPr>
        <p:txBody>
          <a:bodyPr tIns="27432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9200" y="4572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14400" y="9744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90600"/>
            <a:ext cx="5111750" cy="46783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87" y="1295401"/>
            <a:ext cx="2855913" cy="4373563"/>
          </a:xfrm>
        </p:spPr>
        <p:txBody>
          <a:bodyPr/>
          <a:lstStyle>
            <a:lvl1pPr marL="0" indent="0">
              <a:lnSpc>
                <a:spcPts val="1600"/>
              </a:lnSpc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28600" y="76200"/>
            <a:ext cx="8229600" cy="639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35600" y="5934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estions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5111750" cy="4678363"/>
          </a:xfrm>
        </p:spPr>
        <p:txBody>
          <a:bodyPr/>
          <a:lstStyle>
            <a:lvl1pPr>
              <a:defRPr sz="3200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 sz="2800"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 sz="2400"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 sz="2000"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 sz="2000">
                <a:solidFill>
                  <a:schemeClr val="bg1">
                    <a:lumMod val="9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62600" y="1524000"/>
            <a:ext cx="2855913" cy="4373563"/>
          </a:xfrm>
        </p:spPr>
        <p:txBody>
          <a:bodyPr/>
          <a:lstStyle>
            <a:lvl1pPr marL="0" indent="0">
              <a:lnSpc>
                <a:spcPts val="16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0" y="457200"/>
            <a:ext cx="6858000" cy="639763"/>
          </a:xfrm>
        </p:spPr>
        <p:txBody>
          <a:bodyPr/>
          <a:lstStyle>
            <a:lvl1pPr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210600" y="974400"/>
            <a:ext cx="6876000" cy="457200"/>
          </a:xfrm>
        </p:spPr>
        <p:txBody>
          <a:bodyPr>
            <a:normAutofit/>
          </a:bodyPr>
          <a:lstStyle>
            <a:lvl1pPr>
              <a:buFontTx/>
              <a:buNone/>
              <a:defRPr sz="2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57199"/>
            <a:ext cx="3962400" cy="338139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3000" y="304800"/>
            <a:ext cx="6934200" cy="4267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0" y="762000"/>
            <a:ext cx="3962400" cy="804863"/>
          </a:xfrm>
        </p:spPr>
        <p:txBody>
          <a:bodyPr>
            <a:normAutofit/>
          </a:bodyPr>
          <a:lstStyle>
            <a:lvl1pPr marL="0" indent="0">
              <a:lnSpc>
                <a:spcPts val="14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5CD7-168C-4A9C-B613-4F5D9695A56B}" type="datetimeFigureOut">
              <a:rPr lang="en-GB" smtClean="0"/>
              <a:t>27/02/2014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443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5CD7-168C-4A9C-B613-4F5D9695A56B}" type="datetimeFigureOut">
              <a:rPr lang="en-GB" smtClean="0"/>
              <a:t>27/02/2014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924497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5CD7-168C-4A9C-B613-4F5D9695A56B}" type="datetimeFigureOut">
              <a:rPr lang="en-GB" smtClean="0"/>
              <a:t>27/02/2014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659750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5CD7-168C-4A9C-B613-4F5D9695A56B}" type="datetimeFigureOut">
              <a:rPr lang="en-GB" smtClean="0"/>
              <a:t>27/02/2014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3620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5CD7-168C-4A9C-B613-4F5D9695A56B}" type="datetimeFigureOut">
              <a:rPr lang="en-GB" smtClean="0"/>
              <a:t>27/02/2014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57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5CD7-168C-4A9C-B613-4F5D9695A56B}" type="datetimeFigureOut">
              <a:rPr lang="en-GB" smtClean="0"/>
              <a:t>27/02/2014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060173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75CD7-168C-4A9C-B613-4F5D9695A56B}" type="datetimeFigureOut">
              <a:rPr lang="en-GB" smtClean="0"/>
              <a:t>27/02/2014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974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75CD7-168C-4A9C-B613-4F5D9695A56B}" type="datetimeFigureOut">
              <a:rPr lang="en-GB" smtClean="0"/>
              <a:t>27/02/2014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5257800" y="2895600"/>
            <a:ext cx="1219200" cy="106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5410200" y="2667000"/>
            <a:ext cx="1447800" cy="1371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28735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  <p:sldLayoutId id="2147483652" r:id="rId22"/>
    <p:sldLayoutId id="2147483661" r:id="rId23"/>
    <p:sldLayoutId id="2147483662" r:id="rId24"/>
    <p:sldLayoutId id="2147483653" r:id="rId25"/>
    <p:sldLayoutId id="2147483654" r:id="rId26"/>
    <p:sldLayoutId id="2147483656" r:id="rId27"/>
    <p:sldLayoutId id="2147483664" r:id="rId28"/>
    <p:sldLayoutId id="2147483657" r:id="rId29"/>
  </p:sldLayoutIdLst>
  <p:hf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Segoe UI" panose="020B0502040204020203" pitchFamily="34" charset="0"/>
              </a:rPr>
              <a:t>E-School</a:t>
            </a:r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Segoe UI" panose="020B0502040204020203" pitchFamily="34" charset="0"/>
              </a:rPr>
              <a:t>A School Management System</a:t>
            </a:r>
            <a:endParaRPr lang="en-US" dirty="0">
              <a:latin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GB" dirty="0" smtClean="0"/>
              <a:t>Fishbone Diagram of User Profile Subsystem </a:t>
            </a:r>
            <a:endParaRPr lang="en-GB" dirty="0"/>
          </a:p>
        </p:txBody>
      </p:sp>
      <p:grpSp>
        <p:nvGrpSpPr>
          <p:cNvPr id="2" name="Group 1"/>
          <p:cNvGrpSpPr/>
          <p:nvPr/>
        </p:nvGrpSpPr>
        <p:grpSpPr>
          <a:xfrm>
            <a:off x="152401" y="855166"/>
            <a:ext cx="8596064" cy="5147667"/>
            <a:chOff x="-848022" y="855166"/>
            <a:chExt cx="10840045" cy="5147667"/>
          </a:xfrm>
        </p:grpSpPr>
        <p:cxnSp>
          <p:nvCxnSpPr>
            <p:cNvPr id="28" name="Straight Arrow Connector 27"/>
            <p:cNvCxnSpPr/>
            <p:nvPr/>
          </p:nvCxnSpPr>
          <p:spPr>
            <a:xfrm flipH="1" flipV="1">
              <a:off x="-724196" y="3379888"/>
              <a:ext cx="8637983" cy="38099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Rounded Rectangle 28"/>
            <p:cNvSpPr/>
            <p:nvPr/>
          </p:nvSpPr>
          <p:spPr>
            <a:xfrm>
              <a:off x="7904262" y="2992933"/>
              <a:ext cx="2087761" cy="89118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2000" baseline="0"/>
                <a:t>User Profile Subsystem</a:t>
              </a:r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 flipV="1">
              <a:off x="2631580" y="3449538"/>
              <a:ext cx="1392436" cy="183653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-324147" y="855166"/>
              <a:ext cx="1706761" cy="73580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Deleting</a:t>
              </a:r>
              <a:r>
                <a:rPr lang="en-US" sz="1500" baseline="0"/>
                <a:t> User</a:t>
              </a:r>
              <a:endParaRPr lang="en-US" sz="1500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3709095" y="991493"/>
              <a:ext cx="1897261" cy="6756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User with Roles</a:t>
              </a:r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716584" y="5257502"/>
              <a:ext cx="1620441" cy="74533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User Details</a:t>
              </a: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-56852" y="2123777"/>
              <a:ext cx="9911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H="1">
              <a:off x="1315939" y="2529780"/>
              <a:ext cx="94416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448569" y="2973883"/>
              <a:ext cx="1210865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Rounded Rectangle 36"/>
            <p:cNvSpPr/>
            <p:nvPr/>
          </p:nvSpPr>
          <p:spPr>
            <a:xfrm>
              <a:off x="-848022" y="1901726"/>
              <a:ext cx="1029295" cy="52982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Invalid User</a:t>
              </a:r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-638472" y="2694682"/>
              <a:ext cx="1144191" cy="55185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Unauthorized User</a:t>
              </a:r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2069009" y="2247602"/>
              <a:ext cx="1144191" cy="55185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Unwanted User</a:t>
              </a:r>
            </a:p>
          </p:txBody>
        </p:sp>
        <p:sp>
          <p:nvSpPr>
            <p:cNvPr id="40" name="Rounded Rectangle 39"/>
            <p:cNvSpPr/>
            <p:nvPr/>
          </p:nvSpPr>
          <p:spPr>
            <a:xfrm>
              <a:off x="4243090" y="4356794"/>
              <a:ext cx="1268016" cy="73580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Unavailability of user detail information</a:t>
              </a:r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1183887" y="3592413"/>
              <a:ext cx="1400067" cy="814983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User detail</a:t>
              </a:r>
              <a:r>
                <a:rPr lang="en-US" sz="1100" baseline="0"/>
                <a:t> required to understand user role</a:t>
              </a:r>
            </a:p>
            <a:p>
              <a:pPr algn="l"/>
              <a:endParaRPr lang="en-US" sz="110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3337026" y="2426791"/>
              <a:ext cx="1521517" cy="76438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 dirty="0"/>
                <a:t>Assigning</a:t>
              </a:r>
              <a:r>
                <a:rPr lang="en-US" sz="1100" baseline="0" dirty="0"/>
                <a:t> different roles to different users</a:t>
              </a:r>
              <a:endParaRPr lang="en-US" sz="11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235601" y="1813024"/>
              <a:ext cx="1668661" cy="68818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Immediate distribution</a:t>
              </a:r>
              <a:r>
                <a:rPr lang="en-US" sz="1100" baseline="0"/>
                <a:t> of roles required</a:t>
              </a:r>
              <a:endParaRPr lang="en-US" sz="1100"/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 flipV="1">
              <a:off x="4872336" y="2869108"/>
              <a:ext cx="1153715" cy="476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>
              <a:stCxn id="43" idx="1"/>
            </p:cNvCxnSpPr>
            <p:nvPr/>
          </p:nvCxnSpPr>
          <p:spPr>
            <a:xfrm flipH="1">
              <a:off x="5253931" y="2157115"/>
              <a:ext cx="981670" cy="476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41" idx="3"/>
            </p:cNvCxnSpPr>
            <p:nvPr/>
          </p:nvCxnSpPr>
          <p:spPr>
            <a:xfrm flipV="1">
              <a:off x="2583954" y="3988893"/>
              <a:ext cx="1010842" cy="1101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stCxn id="40" idx="1"/>
            </p:cNvCxnSpPr>
            <p:nvPr/>
          </p:nvCxnSpPr>
          <p:spPr>
            <a:xfrm flipH="1">
              <a:off x="3060800" y="4724698"/>
              <a:ext cx="1182290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50" name="Straight Arrow Connector 49"/>
          <p:cNvCxnSpPr>
            <a:stCxn id="31" idx="2"/>
          </p:cNvCxnSpPr>
          <p:nvPr/>
        </p:nvCxnSpPr>
        <p:spPr>
          <a:xfrm>
            <a:off x="1244553" y="1590973"/>
            <a:ext cx="1210091" cy="17889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2" idx="2"/>
          </p:cNvCxnSpPr>
          <p:nvPr/>
        </p:nvCxnSpPr>
        <p:spPr>
          <a:xfrm>
            <a:off x="4518412" y="1667173"/>
            <a:ext cx="1508525" cy="1712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4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GB" dirty="0" smtClean="0"/>
              <a:t>Fishbone Diagram of Student Profile Subsystem </a:t>
            </a:r>
            <a:endParaRPr lang="en-GB" dirty="0"/>
          </a:p>
        </p:txBody>
      </p:sp>
      <p:grpSp>
        <p:nvGrpSpPr>
          <p:cNvPr id="3" name="Group 2"/>
          <p:cNvGrpSpPr/>
          <p:nvPr/>
        </p:nvGrpSpPr>
        <p:grpSpPr>
          <a:xfrm>
            <a:off x="251519" y="792163"/>
            <a:ext cx="8280921" cy="5570536"/>
            <a:chOff x="-1491853" y="495300"/>
            <a:chExt cx="12127706" cy="5867399"/>
          </a:xfrm>
        </p:grpSpPr>
        <p:cxnSp>
          <p:nvCxnSpPr>
            <p:cNvPr id="27" name="Straight Arrow Connector 26"/>
            <p:cNvCxnSpPr/>
            <p:nvPr/>
          </p:nvCxnSpPr>
          <p:spPr>
            <a:xfrm flipH="1">
              <a:off x="-1320403" y="3248025"/>
              <a:ext cx="10144125" cy="28575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8" name="Rounded Rectangle 47"/>
            <p:cNvSpPr/>
            <p:nvPr/>
          </p:nvSpPr>
          <p:spPr>
            <a:xfrm>
              <a:off x="7892653" y="2724150"/>
              <a:ext cx="2743200" cy="115252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en-US" sz="2000"/>
            </a:p>
            <a:p>
              <a:pPr algn="l"/>
              <a:r>
                <a:rPr lang="en-US" sz="2000"/>
                <a:t>    Student Subsystem</a:t>
              </a:r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>
              <a:off x="4516041" y="1190625"/>
              <a:ext cx="2559844" cy="202882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>
              <a:off x="65485" y="1190625"/>
              <a:ext cx="2143125" cy="20478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3442097" y="3314700"/>
              <a:ext cx="1290638" cy="225742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 flipV="1">
              <a:off x="-627459" y="3305175"/>
              <a:ext cx="1338262" cy="215265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Rounded Rectangle 54"/>
            <p:cNvSpPr/>
            <p:nvPr/>
          </p:nvSpPr>
          <p:spPr>
            <a:xfrm>
              <a:off x="-987028" y="495300"/>
              <a:ext cx="1916906" cy="8001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Co-Curricular Activities</a:t>
              </a: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-1491853" y="5457825"/>
              <a:ext cx="1869281" cy="7048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       Attendance</a:t>
              </a: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2399110" y="5438774"/>
              <a:ext cx="2797968" cy="92392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Behaviours,</a:t>
              </a:r>
              <a:r>
                <a:rPr lang="en-US" sz="1500" baseline="0"/>
                <a:t> Class Performance and Feedback</a:t>
              </a:r>
              <a:endParaRPr lang="en-US" sz="1500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3244453" y="666750"/>
              <a:ext cx="2162175" cy="50482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        Fee Status</a:t>
              </a:r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 flipV="1">
              <a:off x="-713184" y="1885950"/>
              <a:ext cx="1500187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1346597" y="2362200"/>
              <a:ext cx="1440656" cy="2857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V="1">
              <a:off x="3680222" y="1743075"/>
              <a:ext cx="1516856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6004322" y="2343150"/>
              <a:ext cx="1735931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-958453" y="3743325"/>
              <a:ext cx="1364456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H="1" flipV="1">
              <a:off x="122635" y="4257675"/>
              <a:ext cx="1252537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H="1">
              <a:off x="-360759" y="5029200"/>
              <a:ext cx="957262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3244453" y="3762375"/>
              <a:ext cx="1214438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H="1">
              <a:off x="4154091" y="4314825"/>
              <a:ext cx="1271587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>
              <a:off x="2796778" y="4914900"/>
              <a:ext cx="100726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9" name="Rounded Rectangle 68"/>
            <p:cNvSpPr/>
            <p:nvPr/>
          </p:nvSpPr>
          <p:spPr>
            <a:xfrm>
              <a:off x="-1453753" y="1609724"/>
              <a:ext cx="1204913" cy="8382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 dirty="0"/>
                <a:t>No Specific</a:t>
              </a:r>
              <a:r>
                <a:rPr lang="en-US" sz="1100" baseline="0" dirty="0"/>
                <a:t> record is kept</a:t>
              </a:r>
              <a:endParaRPr lang="en-US" sz="1100" dirty="0"/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2722958" y="2057400"/>
              <a:ext cx="2009777" cy="71437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Students don't</a:t>
              </a:r>
              <a:r>
                <a:rPr lang="en-US" sz="1100" baseline="0"/>
                <a:t> take part in co-curricular activities</a:t>
              </a:r>
              <a:endParaRPr lang="en-US" sz="1100"/>
            </a:p>
          </p:txBody>
        </p:sp>
        <p:sp>
          <p:nvSpPr>
            <p:cNvPr id="71" name="Rounded Rectangle 70"/>
            <p:cNvSpPr/>
            <p:nvPr/>
          </p:nvSpPr>
          <p:spPr>
            <a:xfrm>
              <a:off x="65486" y="4743450"/>
              <a:ext cx="1802606" cy="6953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Correcting</a:t>
              </a:r>
              <a:r>
                <a:rPr lang="en-US" sz="1100" baseline="0"/>
                <a:t> if there is mistake is arduous</a:t>
              </a:r>
            </a:p>
            <a:p>
              <a:pPr algn="l"/>
              <a:endParaRPr lang="en-US" sz="1100"/>
            </a:p>
          </p:txBody>
        </p:sp>
        <p:sp>
          <p:nvSpPr>
            <p:cNvPr id="72" name="Rounded Rectangle 71"/>
            <p:cNvSpPr/>
            <p:nvPr/>
          </p:nvSpPr>
          <p:spPr>
            <a:xfrm>
              <a:off x="-1491852" y="3419475"/>
              <a:ext cx="1197769" cy="6953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Attendance sheet might get lost</a:t>
              </a:r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529981" y="4095750"/>
              <a:ext cx="1433510" cy="5334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 dirty="0"/>
                <a:t>Calculation is tedious</a:t>
              </a:r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7609286" y="2085975"/>
              <a:ext cx="1774030" cy="52387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Have to go to bank or</a:t>
              </a:r>
              <a:r>
                <a:rPr lang="en-US" sz="1100" baseline="0"/>
                <a:t> office</a:t>
              </a:r>
              <a:endParaRPr lang="en-US" sz="1100"/>
            </a:p>
          </p:txBody>
        </p:sp>
        <p:sp>
          <p:nvSpPr>
            <p:cNvPr id="75" name="Rounded Rectangle 74"/>
            <p:cNvSpPr/>
            <p:nvPr/>
          </p:nvSpPr>
          <p:spPr>
            <a:xfrm>
              <a:off x="2170512" y="1419226"/>
              <a:ext cx="1576388" cy="51435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 dirty="0"/>
                <a:t>Manual is time consuming</a:t>
              </a:r>
            </a:p>
            <a:p>
              <a:pPr algn="l"/>
              <a:endParaRPr lang="en-US" sz="1100" dirty="0"/>
            </a:p>
          </p:txBody>
        </p:sp>
        <p:sp>
          <p:nvSpPr>
            <p:cNvPr id="76" name="Rounded Rectangle 75"/>
            <p:cNvSpPr/>
            <p:nvPr/>
          </p:nvSpPr>
          <p:spPr>
            <a:xfrm>
              <a:off x="1575196" y="3448050"/>
              <a:ext cx="1800227" cy="6191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 dirty="0"/>
                <a:t>Parents couldn't give feedbacks</a:t>
              </a:r>
            </a:p>
          </p:txBody>
        </p:sp>
        <p:sp>
          <p:nvSpPr>
            <p:cNvPr id="77" name="Rounded Rectangle 76"/>
            <p:cNvSpPr/>
            <p:nvPr/>
          </p:nvSpPr>
          <p:spPr>
            <a:xfrm>
              <a:off x="2060972" y="4362450"/>
              <a:ext cx="1404938" cy="988686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Parents</a:t>
              </a:r>
              <a:r>
                <a:rPr lang="en-US" sz="1100" baseline="0"/>
                <a:t> couldn't know about childrens behaviour </a:t>
              </a:r>
              <a:endParaRPr lang="en-US" sz="1100"/>
            </a:p>
          </p:txBody>
        </p:sp>
        <p:sp>
          <p:nvSpPr>
            <p:cNvPr id="78" name="Rounded Rectangle 77"/>
            <p:cNvSpPr/>
            <p:nvPr/>
          </p:nvSpPr>
          <p:spPr>
            <a:xfrm>
              <a:off x="5287566" y="3995737"/>
              <a:ext cx="1788320" cy="7239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Parents don't</a:t>
              </a:r>
              <a:r>
                <a:rPr lang="en-US" sz="1100" baseline="0"/>
                <a:t> get to see class performance</a:t>
              </a:r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144377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408" y="165323"/>
            <a:ext cx="8229600" cy="639763"/>
          </a:xfrm>
        </p:spPr>
        <p:txBody>
          <a:bodyPr/>
          <a:lstStyle/>
          <a:p>
            <a:pPr>
              <a:buNone/>
            </a:pPr>
            <a:r>
              <a:rPr lang="en-GB" dirty="0" smtClean="0"/>
              <a:t>Fishbone Diagram of Course Work Subsystem </a:t>
            </a:r>
            <a:endParaRPr lang="en-GB" dirty="0"/>
          </a:p>
        </p:txBody>
      </p:sp>
      <p:grpSp>
        <p:nvGrpSpPr>
          <p:cNvPr id="2" name="Group 1"/>
          <p:cNvGrpSpPr/>
          <p:nvPr/>
        </p:nvGrpSpPr>
        <p:grpSpPr>
          <a:xfrm>
            <a:off x="188560" y="1052736"/>
            <a:ext cx="8872556" cy="4966214"/>
            <a:chOff x="-1047750" y="1019175"/>
            <a:chExt cx="11239500" cy="4966214"/>
          </a:xfrm>
        </p:grpSpPr>
        <p:cxnSp>
          <p:nvCxnSpPr>
            <p:cNvPr id="35" name="Straight Arrow Connector 34"/>
            <p:cNvCxnSpPr/>
            <p:nvPr/>
          </p:nvCxnSpPr>
          <p:spPr>
            <a:xfrm flipH="1">
              <a:off x="-790575" y="3162300"/>
              <a:ext cx="8324849" cy="28575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Rounded Rectangle 35"/>
            <p:cNvSpPr/>
            <p:nvPr/>
          </p:nvSpPr>
          <p:spPr>
            <a:xfrm>
              <a:off x="7524750" y="2686051"/>
              <a:ext cx="2667000" cy="94297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2000"/>
                <a:t>Course</a:t>
              </a:r>
              <a:r>
                <a:rPr lang="en-US" sz="2000" baseline="0"/>
                <a:t> Work Subsystem</a:t>
              </a:r>
              <a:endParaRPr lang="en-US" sz="2000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 flipV="1">
              <a:off x="4533899" y="3219451"/>
              <a:ext cx="1095375" cy="198119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2619374" y="1428750"/>
              <a:ext cx="1752600" cy="17049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1790699" y="3219450"/>
              <a:ext cx="1171575" cy="207645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38099" y="1581150"/>
              <a:ext cx="1590675" cy="15906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Rounded Rectangle 40"/>
            <p:cNvSpPr/>
            <p:nvPr/>
          </p:nvSpPr>
          <p:spPr>
            <a:xfrm>
              <a:off x="-619125" y="1095375"/>
              <a:ext cx="1466850" cy="4762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BookList</a:t>
              </a: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1924049" y="1019175"/>
              <a:ext cx="1438275" cy="39052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 dirty="0"/>
                <a:t>      Routine  </a:t>
              </a:r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933449" y="5191125"/>
              <a:ext cx="1514475" cy="79426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 dirty="0"/>
                <a:t>Classes and Vacation</a:t>
              </a:r>
              <a:r>
                <a:rPr lang="en-US" sz="1500" baseline="0" dirty="0"/>
                <a:t> List</a:t>
              </a:r>
              <a:endParaRPr lang="en-US" sz="1500" dirty="0"/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3733799" y="5124450"/>
              <a:ext cx="1857374" cy="86093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Class Test marks and schedule</a:t>
              </a:r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 flipV="1">
              <a:off x="-581026" y="2114550"/>
              <a:ext cx="1171575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>
              <a:off x="1038224" y="2552700"/>
              <a:ext cx="1114425" cy="190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2171699" y="1895475"/>
              <a:ext cx="9334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3657600" y="2466975"/>
              <a:ext cx="10191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>
              <a:stCxn id="87" idx="3"/>
            </p:cNvCxnSpPr>
            <p:nvPr/>
          </p:nvCxnSpPr>
          <p:spPr>
            <a:xfrm>
              <a:off x="1743074" y="3729038"/>
              <a:ext cx="952501" cy="476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>
              <a:off x="1238249" y="4495800"/>
              <a:ext cx="1019175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>
            <a:xfrm>
              <a:off x="4419599" y="3619500"/>
              <a:ext cx="10096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H="1">
              <a:off x="5095874" y="4200525"/>
              <a:ext cx="10763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>
              <a:off x="4029074" y="4695825"/>
              <a:ext cx="790575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Rounded Rectangle 82"/>
            <p:cNvSpPr/>
            <p:nvPr/>
          </p:nvSpPr>
          <p:spPr>
            <a:xfrm>
              <a:off x="-1047750" y="1962151"/>
              <a:ext cx="914400" cy="5048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Hard to find</a:t>
              </a:r>
            </a:p>
          </p:txBody>
        </p:sp>
        <p:sp>
          <p:nvSpPr>
            <p:cNvPr id="84" name="Rounded Rectangle 83"/>
            <p:cNvSpPr/>
            <p:nvPr/>
          </p:nvSpPr>
          <p:spPr>
            <a:xfrm>
              <a:off x="2085974" y="2295525"/>
              <a:ext cx="1019175" cy="5429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Update / Change</a:t>
              </a:r>
            </a:p>
            <a:p>
              <a:pPr algn="l"/>
              <a:endParaRPr lang="en-US" sz="1100"/>
            </a:p>
          </p:txBody>
        </p:sp>
        <p:sp>
          <p:nvSpPr>
            <p:cNvPr id="85" name="Rounded Rectangle 84"/>
            <p:cNvSpPr/>
            <p:nvPr/>
          </p:nvSpPr>
          <p:spPr>
            <a:xfrm>
              <a:off x="1276349" y="1543051"/>
              <a:ext cx="1152525" cy="6096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Sudden change in routine</a:t>
              </a:r>
            </a:p>
          </p:txBody>
        </p:sp>
        <p:sp>
          <p:nvSpPr>
            <p:cNvPr id="86" name="Rounded Rectangle 85"/>
            <p:cNvSpPr/>
            <p:nvPr/>
          </p:nvSpPr>
          <p:spPr>
            <a:xfrm>
              <a:off x="4571999" y="2200275"/>
              <a:ext cx="1695452" cy="5715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No direct</a:t>
              </a:r>
              <a:r>
                <a:rPr lang="en-US" sz="1100" baseline="0"/>
                <a:t> access to updated routine</a:t>
              </a:r>
              <a:endParaRPr lang="en-US" sz="1100"/>
            </a:p>
          </p:txBody>
        </p:sp>
        <p:sp>
          <p:nvSpPr>
            <p:cNvPr id="87" name="Rounded Rectangle 86"/>
            <p:cNvSpPr/>
            <p:nvPr/>
          </p:nvSpPr>
          <p:spPr>
            <a:xfrm>
              <a:off x="590549" y="3457575"/>
              <a:ext cx="1152525" cy="5429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Students miss classes</a:t>
              </a:r>
            </a:p>
          </p:txBody>
        </p:sp>
        <p:sp>
          <p:nvSpPr>
            <p:cNvPr id="88" name="Rounded Rectangle 87"/>
            <p:cNvSpPr/>
            <p:nvPr/>
          </p:nvSpPr>
          <p:spPr>
            <a:xfrm>
              <a:off x="-419101" y="4248150"/>
              <a:ext cx="1733550" cy="71437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 dirty="0"/>
                <a:t>Unavailability</a:t>
              </a:r>
              <a:r>
                <a:rPr lang="en-US" sz="1100" baseline="0" dirty="0"/>
                <a:t> to constant access to vacation list</a:t>
              </a:r>
              <a:endParaRPr lang="en-US" sz="1100" dirty="0"/>
            </a:p>
          </p:txBody>
        </p:sp>
        <p:sp>
          <p:nvSpPr>
            <p:cNvPr id="89" name="Rounded Rectangle 88"/>
            <p:cNvSpPr/>
            <p:nvPr/>
          </p:nvSpPr>
          <p:spPr>
            <a:xfrm>
              <a:off x="2447925" y="4419600"/>
              <a:ext cx="1676400" cy="5048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Updated Syllabus and Schedule</a:t>
              </a:r>
            </a:p>
          </p:txBody>
        </p:sp>
        <p:sp>
          <p:nvSpPr>
            <p:cNvPr id="90" name="Rounded Rectangle 89"/>
            <p:cNvSpPr/>
            <p:nvPr/>
          </p:nvSpPr>
          <p:spPr>
            <a:xfrm>
              <a:off x="3495674" y="3314700"/>
              <a:ext cx="1019175" cy="5429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Correct Schedule</a:t>
              </a:r>
            </a:p>
          </p:txBody>
        </p:sp>
        <p:sp>
          <p:nvSpPr>
            <p:cNvPr id="91" name="Rounded Rectangle 90"/>
            <p:cNvSpPr/>
            <p:nvPr/>
          </p:nvSpPr>
          <p:spPr>
            <a:xfrm>
              <a:off x="6076949" y="3886200"/>
              <a:ext cx="1019175" cy="5429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Correct Syllabus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872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408" y="165323"/>
            <a:ext cx="8229600" cy="639763"/>
          </a:xfrm>
        </p:spPr>
        <p:txBody>
          <a:bodyPr/>
          <a:lstStyle/>
          <a:p>
            <a:pPr>
              <a:buNone/>
            </a:pPr>
            <a:r>
              <a:rPr lang="en-GB" dirty="0" smtClean="0"/>
              <a:t>Fishbone Diagram of Examination Subsystem </a:t>
            </a:r>
            <a:endParaRPr lang="en-GB" dirty="0"/>
          </a:p>
        </p:txBody>
      </p:sp>
      <p:grpSp>
        <p:nvGrpSpPr>
          <p:cNvPr id="3" name="Group 2"/>
          <p:cNvGrpSpPr/>
          <p:nvPr/>
        </p:nvGrpSpPr>
        <p:grpSpPr>
          <a:xfrm>
            <a:off x="221241" y="981869"/>
            <a:ext cx="8496944" cy="4946480"/>
            <a:chOff x="-1283153" y="949098"/>
            <a:chExt cx="11710307" cy="4946480"/>
          </a:xfrm>
        </p:grpSpPr>
        <p:cxnSp>
          <p:nvCxnSpPr>
            <p:cNvPr id="33" name="Straight Arrow Connector 32"/>
            <p:cNvCxnSpPr/>
            <p:nvPr/>
          </p:nvCxnSpPr>
          <p:spPr>
            <a:xfrm flipH="1">
              <a:off x="-1006927" y="3386137"/>
              <a:ext cx="9080045" cy="3810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Rounded Rectangle 33"/>
            <p:cNvSpPr/>
            <p:nvPr/>
          </p:nvSpPr>
          <p:spPr>
            <a:xfrm>
              <a:off x="8092168" y="2845933"/>
              <a:ext cx="2334986" cy="105183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en-US" sz="2000"/>
            </a:p>
            <a:p>
              <a:pPr algn="l"/>
              <a:r>
                <a:rPr lang="en-US" sz="2000"/>
                <a:t>Exam Subsystem</a:t>
              </a:r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>
              <a:off x="4246790" y="1525133"/>
              <a:ext cx="2027464" cy="188005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V="1">
              <a:off x="3193597" y="3395663"/>
              <a:ext cx="1281793" cy="193720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>
              <a:off x="1011011" y="1670276"/>
              <a:ext cx="1960790" cy="172538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-623207" y="3414712"/>
              <a:ext cx="1310368" cy="200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4" name="Rounded Rectangle 53"/>
            <p:cNvSpPr/>
            <p:nvPr/>
          </p:nvSpPr>
          <p:spPr>
            <a:xfrm>
              <a:off x="-204107" y="1091973"/>
              <a:ext cx="1875064" cy="6472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Marks of exam paper</a:t>
              </a: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3479347" y="949098"/>
              <a:ext cx="1865538" cy="61413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Exam Schedule</a:t>
              </a: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2495551" y="5304290"/>
              <a:ext cx="1329417" cy="54972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Duty Roster</a:t>
              </a: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-1226003" y="5351916"/>
              <a:ext cx="1300844" cy="5436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Admit Card</a:t>
              </a: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572861" y="2162855"/>
              <a:ext cx="974272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 flipH="1">
              <a:off x="2197554" y="2722108"/>
              <a:ext cx="976993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V="1">
              <a:off x="3145972" y="3945390"/>
              <a:ext cx="974271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V="1">
              <a:off x="-556532" y="3878715"/>
              <a:ext cx="974272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3663043" y="1872569"/>
              <a:ext cx="974272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H="1">
              <a:off x="5344886" y="2538865"/>
              <a:ext cx="976993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H="1">
              <a:off x="3634468" y="4659312"/>
              <a:ext cx="974272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H="1">
              <a:off x="-99332" y="4621212"/>
              <a:ext cx="976993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6" name="Rounded Rectangle 65"/>
            <p:cNvSpPr/>
            <p:nvPr/>
          </p:nvSpPr>
          <p:spPr>
            <a:xfrm>
              <a:off x="-1006927" y="1863044"/>
              <a:ext cx="1627414" cy="54020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Inserting and updating marks</a:t>
              </a:r>
            </a:p>
            <a:p>
              <a:pPr algn="l"/>
              <a:endParaRPr lang="en-US" sz="1100"/>
            </a:p>
          </p:txBody>
        </p:sp>
        <p:sp>
          <p:nvSpPr>
            <p:cNvPr id="67" name="Rounded Rectangle 66"/>
            <p:cNvSpPr/>
            <p:nvPr/>
          </p:nvSpPr>
          <p:spPr>
            <a:xfrm>
              <a:off x="744311" y="4311876"/>
              <a:ext cx="1081768" cy="55925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Issuing Admit Card</a:t>
              </a:r>
            </a:p>
          </p:txBody>
        </p:sp>
        <p:sp>
          <p:nvSpPr>
            <p:cNvPr id="68" name="Rounded Rectangle 67"/>
            <p:cNvSpPr/>
            <p:nvPr/>
          </p:nvSpPr>
          <p:spPr>
            <a:xfrm>
              <a:off x="-1283153" y="3569380"/>
              <a:ext cx="1079046" cy="559253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Printing Admit card</a:t>
              </a:r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3079297" y="2450873"/>
              <a:ext cx="1710419" cy="540203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Viewing marks</a:t>
              </a:r>
              <a:r>
                <a:rPr lang="en-US" sz="1100" baseline="0"/>
                <a:t> of individual exams</a:t>
              </a:r>
              <a:endParaRPr lang="en-US" sz="1100"/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1997529" y="1584551"/>
              <a:ext cx="1713139" cy="5497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Direct access to correc</a:t>
              </a:r>
              <a:r>
                <a:rPr lang="en-US" sz="1100" baseline="0"/>
                <a:t>t exam schedule</a:t>
              </a:r>
              <a:endParaRPr lang="en-US" sz="1100"/>
            </a:p>
          </p:txBody>
        </p:sp>
        <p:sp>
          <p:nvSpPr>
            <p:cNvPr id="71" name="Rounded Rectangle 70"/>
            <p:cNvSpPr/>
            <p:nvPr/>
          </p:nvSpPr>
          <p:spPr>
            <a:xfrm>
              <a:off x="6331404" y="2018843"/>
              <a:ext cx="1798864" cy="76041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Students badly need correct exam schedule</a:t>
              </a:r>
            </a:p>
          </p:txBody>
        </p:sp>
        <p:sp>
          <p:nvSpPr>
            <p:cNvPr id="72" name="Rounded Rectangle 71"/>
            <p:cNvSpPr/>
            <p:nvPr/>
          </p:nvSpPr>
          <p:spPr>
            <a:xfrm>
              <a:off x="1547133" y="3695473"/>
              <a:ext cx="1694089" cy="49031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Routine as Roster for teachers</a:t>
              </a:r>
            </a:p>
            <a:p>
              <a:pPr algn="l"/>
              <a:endParaRPr lang="en-US" sz="110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4542065" y="4321400"/>
              <a:ext cx="1741714" cy="79964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To be assigned by Headmaster</a:t>
              </a:r>
              <a:r>
                <a:rPr lang="en-US" sz="1100" baseline="0"/>
                <a:t> for duty distribitution</a:t>
              </a:r>
            </a:p>
            <a:p>
              <a:pPr algn="l"/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261499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GB" dirty="0" smtClean="0"/>
              <a:t>Fishbone Diagram of Result Subsystem </a:t>
            </a:r>
            <a:endParaRPr lang="en-GB" dirty="0"/>
          </a:p>
        </p:txBody>
      </p:sp>
      <p:grpSp>
        <p:nvGrpSpPr>
          <p:cNvPr id="27" name="Group 26"/>
          <p:cNvGrpSpPr/>
          <p:nvPr/>
        </p:nvGrpSpPr>
        <p:grpSpPr>
          <a:xfrm>
            <a:off x="395535" y="994457"/>
            <a:ext cx="8335131" cy="5562071"/>
            <a:chOff x="-1170843" y="958118"/>
            <a:chExt cx="11485686" cy="5051426"/>
          </a:xfrm>
        </p:grpSpPr>
        <p:cxnSp>
          <p:nvCxnSpPr>
            <p:cNvPr id="6" name="Straight Arrow Connector 5"/>
            <p:cNvCxnSpPr/>
            <p:nvPr/>
          </p:nvCxnSpPr>
          <p:spPr>
            <a:xfrm flipH="1" flipV="1">
              <a:off x="-780317" y="3340832"/>
              <a:ext cx="8844330" cy="9526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Rounded Rectangle 6"/>
            <p:cNvSpPr/>
            <p:nvPr/>
          </p:nvSpPr>
          <p:spPr>
            <a:xfrm>
              <a:off x="8083062" y="2978639"/>
              <a:ext cx="2231781" cy="67187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2000"/>
                <a:t>Result Subsystem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4743450" y="1525221"/>
              <a:ext cx="1698381" cy="182513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V="1">
              <a:off x="3588971" y="3369408"/>
              <a:ext cx="897304" cy="195384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1528641" y="1601421"/>
              <a:ext cx="1487854" cy="173941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431312" y="3369407"/>
              <a:ext cx="1040179" cy="191574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Rounded Rectangle 11"/>
            <p:cNvSpPr/>
            <p:nvPr/>
          </p:nvSpPr>
          <p:spPr>
            <a:xfrm>
              <a:off x="431312" y="958118"/>
              <a:ext cx="2061308" cy="65282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Viewing and updating of result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-646965" y="5266103"/>
              <a:ext cx="2175607" cy="74344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 dirty="0"/>
                <a:t>Result Publication and notification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875697" y="1034317"/>
              <a:ext cx="1630729" cy="47649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Preparing Result</a:t>
              </a: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V="1">
              <a:off x="841864" y="2206625"/>
              <a:ext cx="1221154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3045070" y="3845901"/>
              <a:ext cx="1221153" cy="95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3885223" y="1901580"/>
              <a:ext cx="1221154" cy="144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5726479" y="2587869"/>
              <a:ext cx="128782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H="1">
              <a:off x="765664" y="4689475"/>
              <a:ext cx="128782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Rounded Rectangle 19"/>
            <p:cNvSpPr/>
            <p:nvPr/>
          </p:nvSpPr>
          <p:spPr>
            <a:xfrm>
              <a:off x="-580293" y="1935041"/>
              <a:ext cx="1498356" cy="50506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Updating manually is tedious</a:t>
              </a:r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396392" y="1639522"/>
              <a:ext cx="1593605" cy="52900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Manual</a:t>
              </a:r>
              <a:r>
                <a:rPr lang="en-US" sz="1100" baseline="0"/>
                <a:t> process is tedious</a:t>
              </a:r>
              <a:endParaRPr lang="en-US" sz="110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6909533" y="2316284"/>
              <a:ext cx="1564054" cy="4955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Too much information to handle</a:t>
              </a: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1747715" y="3564792"/>
              <a:ext cx="1384055" cy="50042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Manual forwarding is tedious</a:t>
              </a: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-1170843" y="3650517"/>
              <a:ext cx="1545004" cy="7053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Manual publication requires</a:t>
              </a:r>
              <a:r>
                <a:rPr lang="en-US" sz="1100" baseline="0"/>
                <a:t> long time</a:t>
              </a:r>
              <a:endParaRPr lang="en-US" sz="1100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1986818" y="4422530"/>
              <a:ext cx="1067777" cy="55757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Tedious process</a:t>
              </a:r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701681" y="5337418"/>
              <a:ext cx="2041769" cy="5698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Forwarding Result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2387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GB" dirty="0" smtClean="0"/>
              <a:t>Fishbone Diagram of Notice Subsystem </a:t>
            </a:r>
            <a:endParaRPr lang="en-GB" dirty="0"/>
          </a:p>
        </p:txBody>
      </p:sp>
      <p:sp>
        <p:nvSpPr>
          <p:cNvPr id="33" name="Rounded Rectangle 32"/>
          <p:cNvSpPr/>
          <p:nvPr/>
        </p:nvSpPr>
        <p:spPr>
          <a:xfrm>
            <a:off x="627108" y="1193902"/>
            <a:ext cx="123825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500"/>
              <a:t>BookLists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54843" y="981075"/>
            <a:ext cx="8989158" cy="4895850"/>
            <a:chOff x="-1082882" y="981075"/>
            <a:chExt cx="11507995" cy="4895850"/>
          </a:xfrm>
        </p:grpSpPr>
        <p:cxnSp>
          <p:nvCxnSpPr>
            <p:cNvPr id="28" name="Straight Arrow Connector 27"/>
            <p:cNvCxnSpPr>
              <a:stCxn id="29" idx="1"/>
            </p:cNvCxnSpPr>
            <p:nvPr/>
          </p:nvCxnSpPr>
          <p:spPr>
            <a:xfrm flipH="1">
              <a:off x="-966786" y="3457575"/>
              <a:ext cx="9226195" cy="57150"/>
            </a:xfrm>
            <a:prstGeom prst="straightConnector1">
              <a:avLst/>
            </a:prstGeom>
            <a:ln w="889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Rounded Rectangle 28"/>
            <p:cNvSpPr/>
            <p:nvPr/>
          </p:nvSpPr>
          <p:spPr>
            <a:xfrm>
              <a:off x="8259409" y="3000375"/>
              <a:ext cx="2165704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2000" dirty="0"/>
                <a:t>Notice Subsystem</a:t>
              </a:r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>
              <a:off x="4462463" y="1524000"/>
              <a:ext cx="1876425" cy="19431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flipV="1">
              <a:off x="2805113" y="3495676"/>
              <a:ext cx="1295400" cy="210502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490538" y="1724025"/>
              <a:ext cx="1552575" cy="17526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Rounded Rectangle 33"/>
            <p:cNvSpPr/>
            <p:nvPr/>
          </p:nvSpPr>
          <p:spPr>
            <a:xfrm>
              <a:off x="3786188" y="981075"/>
              <a:ext cx="1238250" cy="533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Vacation List</a:t>
              </a: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2128838" y="5467350"/>
              <a:ext cx="1209675" cy="40957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500"/>
                <a:t>    Notice</a:t>
              </a: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-61912" y="2238375"/>
              <a:ext cx="10191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2176463" y="4953000"/>
              <a:ext cx="10191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671513" y="3086100"/>
              <a:ext cx="10191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2805113" y="3971925"/>
              <a:ext cx="10191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3719513" y="1819275"/>
              <a:ext cx="10191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H="1">
              <a:off x="1281113" y="2619375"/>
              <a:ext cx="1114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>
              <a:off x="5338763" y="2438400"/>
              <a:ext cx="1114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flipH="1">
              <a:off x="3481388" y="4505325"/>
              <a:ext cx="1114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Rounded Rectangle 43"/>
            <p:cNvSpPr/>
            <p:nvPr/>
          </p:nvSpPr>
          <p:spPr>
            <a:xfrm>
              <a:off x="-1082882" y="1977980"/>
              <a:ext cx="1362075" cy="542925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Name of books hard to find</a:t>
              </a:r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6386513" y="2152650"/>
              <a:ext cx="1000126" cy="6477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 dirty="0"/>
                <a:t>Students</a:t>
              </a:r>
              <a:r>
                <a:rPr lang="en-US" sz="1100" baseline="0" dirty="0"/>
                <a:t> miss classes</a:t>
              </a:r>
              <a:endParaRPr lang="en-US" sz="1100" dirty="0"/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2786063" y="1571625"/>
              <a:ext cx="1000125" cy="5334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No direct access</a:t>
              </a:r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-966786" y="2800350"/>
              <a:ext cx="1781177" cy="5334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 dirty="0"/>
                <a:t>Missing</a:t>
              </a:r>
              <a:r>
                <a:rPr lang="en-US" sz="1100" baseline="0" dirty="0"/>
                <a:t> updated book list </a:t>
              </a:r>
              <a:endParaRPr lang="en-US" sz="1100" dirty="0"/>
            </a:p>
          </p:txBody>
        </p:sp>
        <p:sp>
          <p:nvSpPr>
            <p:cNvPr id="48" name="Rounded Rectangle 47"/>
            <p:cNvSpPr/>
            <p:nvPr/>
          </p:nvSpPr>
          <p:spPr>
            <a:xfrm>
              <a:off x="2338388" y="2333625"/>
              <a:ext cx="1190626" cy="5334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Unorganized booklist</a:t>
              </a:r>
            </a:p>
          </p:txBody>
        </p:sp>
        <p:sp>
          <p:nvSpPr>
            <p:cNvPr id="49" name="Rounded Rectangle 48"/>
            <p:cNvSpPr/>
            <p:nvPr/>
          </p:nvSpPr>
          <p:spPr>
            <a:xfrm>
              <a:off x="4500563" y="4248150"/>
              <a:ext cx="1323975" cy="6858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Manual notice updating</a:t>
              </a:r>
              <a:r>
                <a:rPr lang="en-US" sz="1100" baseline="0"/>
                <a:t> is tedious</a:t>
              </a:r>
            </a:p>
            <a:p>
              <a:pPr algn="l"/>
              <a:endParaRPr lang="en-US" sz="1100"/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1281114" y="3667124"/>
              <a:ext cx="1628774" cy="68579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Important</a:t>
              </a:r>
              <a:r>
                <a:rPr lang="en-US" sz="1100" baseline="0"/>
                <a:t> notice might be overlooked</a:t>
              </a:r>
              <a:endParaRPr lang="en-US" sz="110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331478" y="4543425"/>
              <a:ext cx="1883084" cy="762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100"/>
                <a:t>Manually notice board</a:t>
              </a:r>
              <a:r>
                <a:rPr lang="en-US" sz="1100" baseline="0"/>
                <a:t> has to be frequently changed</a:t>
              </a:r>
              <a:endParaRPr 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4702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635" y="365126"/>
            <a:ext cx="7886700" cy="1325563"/>
          </a:xfrm>
        </p:spPr>
        <p:txBody>
          <a:bodyPr/>
          <a:lstStyle/>
          <a:p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Operational Feasibility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4635" y="6356351"/>
            <a:ext cx="2057400" cy="365125"/>
          </a:xfrm>
        </p:spPr>
        <p:txBody>
          <a:bodyPr/>
          <a:lstStyle/>
          <a:p>
            <a:fld id="{97E7CEEA-C53E-4598-8D0F-83B383F2C10E}" type="datetime1">
              <a:rPr lang="en-GB" smtClean="0"/>
              <a:t>27/02/2014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313935" y="6356351"/>
            <a:ext cx="20574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4635" y="1916832"/>
            <a:ext cx="8343823" cy="38472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Benefits Students will get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With our system students can easily get their class routine and exam schedule </a:t>
            </a:r>
            <a:endParaRPr lang="en-US" dirty="0" smtClean="0"/>
          </a:p>
          <a:p>
            <a:pPr lvl="1"/>
            <a:r>
              <a:rPr lang="en-US" dirty="0" smtClean="0"/>
              <a:t>	from </a:t>
            </a:r>
            <a:r>
              <a:rPr lang="en-US" dirty="0"/>
              <a:t>their profile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 smtClean="0"/>
              <a:t>Our </a:t>
            </a:r>
            <a:r>
              <a:rPr lang="en-US" dirty="0"/>
              <a:t>system provides a notice board subsystem where students, teachers and </a:t>
            </a:r>
            <a:endParaRPr lang="en-US" dirty="0" smtClean="0"/>
          </a:p>
          <a:p>
            <a:pPr lvl="1"/>
            <a:r>
              <a:rPr lang="en-US" dirty="0"/>
              <a:t>	</a:t>
            </a:r>
            <a:r>
              <a:rPr lang="en-US" dirty="0" smtClean="0"/>
              <a:t>parents </a:t>
            </a:r>
            <a:r>
              <a:rPr lang="en-US" dirty="0"/>
              <a:t>can get these sudden notices whenever they are available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 smtClean="0"/>
              <a:t>With </a:t>
            </a:r>
            <a:r>
              <a:rPr lang="en-US" dirty="0"/>
              <a:t>our system students will be able to get their marks and </a:t>
            </a:r>
            <a:r>
              <a:rPr lang="en-US" dirty="0" smtClean="0"/>
              <a:t>recommendations</a:t>
            </a:r>
          </a:p>
          <a:p>
            <a:pPr lvl="1"/>
            <a:r>
              <a:rPr lang="en-US" dirty="0"/>
              <a:t>	</a:t>
            </a:r>
            <a:r>
              <a:rPr lang="en-US" dirty="0" smtClean="0"/>
              <a:t> </a:t>
            </a:r>
            <a:r>
              <a:rPr lang="en-US" dirty="0"/>
              <a:t>(if there any) and remarks from teachers directly through their profile.</a:t>
            </a:r>
            <a:endParaRPr lang="en-GB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en-US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8081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635" y="365126"/>
            <a:ext cx="7886700" cy="1325563"/>
          </a:xfrm>
        </p:spPr>
        <p:txBody>
          <a:bodyPr/>
          <a:lstStyle/>
          <a:p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Operational Feasibility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4635" y="6356351"/>
            <a:ext cx="2057400" cy="365125"/>
          </a:xfrm>
        </p:spPr>
        <p:txBody>
          <a:bodyPr/>
          <a:lstStyle/>
          <a:p>
            <a:fld id="{97E7CEEA-C53E-4598-8D0F-83B383F2C10E}" type="datetime1">
              <a:rPr lang="en-GB" smtClean="0"/>
              <a:t>27/02/2014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313935" y="6356351"/>
            <a:ext cx="20574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4635" y="1916832"/>
            <a:ext cx="8143832" cy="3570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Benefits </a:t>
            </a:r>
            <a:r>
              <a:rPr lang="en-US" sz="2800" dirty="0"/>
              <a:t>Teachers</a:t>
            </a:r>
            <a:r>
              <a:rPr lang="en-GB" sz="2800" dirty="0" smtClean="0"/>
              <a:t> will get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 smtClean="0"/>
              <a:t>provides </a:t>
            </a:r>
            <a:r>
              <a:rPr lang="en-US" dirty="0"/>
              <a:t>the teachers a sub system for making results with ease </a:t>
            </a:r>
            <a:endParaRPr lang="en-US" dirty="0" smtClean="0"/>
          </a:p>
          <a:p>
            <a:pPr lvl="1"/>
            <a:r>
              <a:rPr lang="en-US" dirty="0"/>
              <a:t>	</a:t>
            </a:r>
            <a:r>
              <a:rPr lang="en-US" dirty="0" smtClean="0"/>
              <a:t>and </a:t>
            </a:r>
            <a:r>
              <a:rPr lang="en-US" dirty="0"/>
              <a:t>also forward and approve the result when it is necessary.</a:t>
            </a:r>
            <a:endParaRPr lang="en-GB" dirty="0"/>
          </a:p>
          <a:p>
            <a:pPr lvl="1"/>
            <a:endParaRPr lang="en-US" dirty="0" smtClean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 smtClean="0"/>
              <a:t>provides </a:t>
            </a:r>
            <a:r>
              <a:rPr lang="en-US" dirty="0"/>
              <a:t>a notice system via which they can communicate with </a:t>
            </a:r>
            <a:endParaRPr lang="en-US" dirty="0" smtClean="0"/>
          </a:p>
          <a:p>
            <a:pPr lvl="1"/>
            <a:r>
              <a:rPr lang="en-US" dirty="0"/>
              <a:t>	</a:t>
            </a:r>
            <a:r>
              <a:rPr lang="en-US" dirty="0" smtClean="0"/>
              <a:t>one </a:t>
            </a:r>
            <a:r>
              <a:rPr lang="en-US" dirty="0"/>
              <a:t>another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allows the teachers to make them able to view their routine and duty </a:t>
            </a:r>
            <a:r>
              <a:rPr lang="en-US" dirty="0" smtClean="0"/>
              <a:t>roaster</a:t>
            </a:r>
          </a:p>
          <a:p>
            <a:pPr lvl="1"/>
            <a:r>
              <a:rPr lang="en-US" dirty="0"/>
              <a:t>	</a:t>
            </a:r>
            <a:r>
              <a:rPr lang="en-US" dirty="0" smtClean="0"/>
              <a:t> </a:t>
            </a:r>
            <a:r>
              <a:rPr lang="en-US" dirty="0"/>
              <a:t>when they need. </a:t>
            </a:r>
            <a:endParaRPr lang="en-GB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en-US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069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635" y="365126"/>
            <a:ext cx="7886700" cy="1325563"/>
          </a:xfrm>
        </p:spPr>
        <p:txBody>
          <a:bodyPr/>
          <a:lstStyle/>
          <a:p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Operational Feasibility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4635" y="6356351"/>
            <a:ext cx="2057400" cy="365125"/>
          </a:xfrm>
        </p:spPr>
        <p:txBody>
          <a:bodyPr/>
          <a:lstStyle/>
          <a:p>
            <a:fld id="{97E7CEEA-C53E-4598-8D0F-83B383F2C10E}" type="datetime1">
              <a:rPr lang="en-GB" smtClean="0"/>
              <a:t>27/02/2014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313935" y="6356351"/>
            <a:ext cx="20574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4635" y="1916832"/>
            <a:ext cx="8605241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/>
              <a:t>Benefits </a:t>
            </a:r>
            <a:r>
              <a:rPr lang="en-US" sz="2800" dirty="0" smtClean="0"/>
              <a:t>Parents</a:t>
            </a:r>
            <a:r>
              <a:rPr lang="en-GB" sz="2800" dirty="0" smtClean="0"/>
              <a:t> will get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provides the parents with the facility to get the correct informations </a:t>
            </a:r>
            <a:r>
              <a:rPr lang="en-US" dirty="0" smtClean="0"/>
              <a:t>about</a:t>
            </a:r>
          </a:p>
          <a:p>
            <a:pPr lvl="1"/>
            <a:r>
              <a:rPr lang="en-US" dirty="0"/>
              <a:t>	</a:t>
            </a:r>
            <a:r>
              <a:rPr lang="en-US" dirty="0" smtClean="0"/>
              <a:t> </a:t>
            </a:r>
            <a:r>
              <a:rPr lang="en-US" dirty="0"/>
              <a:t>their children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provides a better way to get notified about upcoming meetings or ceremonies.</a:t>
            </a:r>
            <a:endParaRPr lang="en-GB" dirty="0"/>
          </a:p>
          <a:p>
            <a:pPr lvl="1"/>
            <a:endParaRPr lang="en-US" dirty="0" smtClean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dirty="0"/>
              <a:t>Parents will get direct access to tuition fee status of their children via their profile.</a:t>
            </a:r>
            <a:endParaRPr lang="en-GB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en-US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560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635" y="365126"/>
            <a:ext cx="7886700" cy="1325563"/>
          </a:xfrm>
        </p:spPr>
        <p:txBody>
          <a:bodyPr/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Cultural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Feasibility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4635" y="6356351"/>
            <a:ext cx="2057400" cy="365125"/>
          </a:xfrm>
        </p:spPr>
        <p:txBody>
          <a:bodyPr/>
          <a:lstStyle/>
          <a:p>
            <a:fld id="{97E7CEEA-C53E-4598-8D0F-83B383F2C10E}" type="datetime1">
              <a:rPr lang="en-GB" smtClean="0"/>
              <a:t>27/02/2014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313935" y="6356351"/>
            <a:ext cx="20574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1744" y="1556792"/>
            <a:ext cx="811981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 smtClean="0"/>
              <a:t>1. With  </a:t>
            </a:r>
            <a:r>
              <a:rPr lang="en-US" dirty="0"/>
              <a:t>a secured registration process and the log in </a:t>
            </a:r>
            <a:r>
              <a:rPr lang="en-US" dirty="0" smtClean="0"/>
              <a:t>system, teachers </a:t>
            </a:r>
            <a:r>
              <a:rPr lang="en-US" dirty="0"/>
              <a:t>and headmaster don’t need to worry about any security issue.</a:t>
            </a:r>
            <a:endParaRPr lang="en-GB" dirty="0"/>
          </a:p>
          <a:p>
            <a:pPr lvl="0"/>
            <a:endParaRPr lang="en-US" dirty="0"/>
          </a:p>
          <a:p>
            <a:pPr lvl="0"/>
            <a:r>
              <a:rPr lang="en-US" dirty="0" smtClean="0"/>
              <a:t>2. In </a:t>
            </a:r>
            <a:r>
              <a:rPr lang="en-US" dirty="0"/>
              <a:t>our system students will be able to get </a:t>
            </a:r>
            <a:r>
              <a:rPr lang="en-US" dirty="0" smtClean="0"/>
              <a:t>important documents </a:t>
            </a:r>
            <a:r>
              <a:rPr lang="en-US" dirty="0"/>
              <a:t>very easily which will make them more efficient in their academic purposes</a:t>
            </a:r>
            <a:r>
              <a:rPr lang="en-US" dirty="0" smtClean="0"/>
              <a:t>.</a:t>
            </a:r>
          </a:p>
          <a:p>
            <a:pPr lvl="0"/>
            <a:endParaRPr lang="en-GB" dirty="0"/>
          </a:p>
          <a:p>
            <a:pPr lvl="0"/>
            <a:r>
              <a:rPr lang="en-US" dirty="0" smtClean="0"/>
              <a:t>3. Our </a:t>
            </a:r>
            <a:r>
              <a:rPr lang="en-US" dirty="0"/>
              <a:t>system will provide a simple and fluid user interface along with user experience to make all the users as much comfortable as they can feel.</a:t>
            </a:r>
            <a:endParaRPr lang="en-GB" dirty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4. From </a:t>
            </a:r>
            <a:r>
              <a:rPr lang="en-US" dirty="0"/>
              <a:t>requirement analysis we found from the management administrator of schools that they are eager to make this system integrated with their existing management system.</a:t>
            </a:r>
            <a:endParaRPr lang="en-GB" dirty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5. </a:t>
            </a:r>
            <a:r>
              <a:rPr lang="en-GB" dirty="0"/>
              <a:t>A</a:t>
            </a:r>
            <a:r>
              <a:rPr lang="en-US" dirty="0" smtClean="0"/>
              <a:t>s </a:t>
            </a:r>
            <a:r>
              <a:rPr lang="en-US" dirty="0"/>
              <a:t>our system is fairly interactive and easy to use it won’t take long for the users to get accustomed with this system. </a:t>
            </a: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297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sz="3200" dirty="0" smtClean="0">
                <a:latin typeface="Segoe UI" panose="020B0502040204020203" pitchFamily="34" charset="0"/>
              </a:rPr>
              <a:t>Topics covered in this presentation</a:t>
            </a:r>
            <a:endParaRPr lang="en-US" sz="3200" dirty="0">
              <a:latin typeface="Segoe UI" panose="020B050204020402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5536" y="980728"/>
            <a:ext cx="7344816" cy="475252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marL="342900" marR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GB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Subsystem wise </a:t>
            </a:r>
            <a:r>
              <a:rPr kumimoji="0" lang="en-GB" sz="24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Data Flow Diagram</a:t>
            </a:r>
            <a:r>
              <a:rPr kumimoji="0" lang="en-GB" sz="24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 </a:t>
            </a:r>
            <a:r>
              <a:rPr kumimoji="0" lang="en-GB" sz="24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&amp; </a:t>
            </a:r>
            <a:r>
              <a:rPr lang="en-GB" sz="2400" b="1" dirty="0" smtClean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Fishbone Diagram</a:t>
            </a:r>
          </a:p>
          <a:p>
            <a:pPr marL="342900" marR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GB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Feasibility</a:t>
            </a:r>
            <a:r>
              <a:rPr kumimoji="0" lang="en-GB" sz="24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 Studies</a:t>
            </a:r>
          </a:p>
          <a:p>
            <a:pPr marL="800100" lvl="1" indent="-342900">
              <a:lnSpc>
                <a:spcPct val="17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GB" sz="2400" baseline="0" dirty="0" smtClean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Operational</a:t>
            </a:r>
            <a:r>
              <a:rPr lang="en-GB" sz="2400" dirty="0" smtClean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 </a:t>
            </a:r>
          </a:p>
          <a:p>
            <a:pPr marL="800100" lvl="1" indent="-342900">
              <a:lnSpc>
                <a:spcPct val="17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kumimoji="0" lang="en-GB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Cultural</a:t>
            </a:r>
          </a:p>
          <a:p>
            <a:pPr marL="800100" lvl="1" indent="-342900">
              <a:lnSpc>
                <a:spcPct val="17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GB" sz="2400" dirty="0" smtClean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Technical</a:t>
            </a:r>
          </a:p>
          <a:p>
            <a:pPr marL="800100" lvl="1" indent="-342900">
              <a:lnSpc>
                <a:spcPct val="17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kumimoji="0" lang="en-GB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Economics</a:t>
            </a:r>
            <a:r>
              <a:rPr kumimoji="0" lang="en-GB" sz="24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 </a:t>
            </a:r>
          </a:p>
          <a:p>
            <a:pPr marL="342900" indent="-342900">
              <a:lnSpc>
                <a:spcPct val="1700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en-GB" sz="2400" baseline="0" dirty="0" smtClean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Tangible and Intangible Benefits</a:t>
            </a:r>
            <a:endParaRPr kumimoji="0" lang="en-GB" sz="24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Segoe UI" panose="020B0502040204020203" pitchFamily="34" charset="0"/>
              <a:ea typeface="+mj-ea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are going to </a:t>
            </a:r>
            <a:r>
              <a:rPr lang="en-GB" dirty="0" smtClean="0"/>
              <a:t>use following </a:t>
            </a:r>
            <a:r>
              <a:rPr lang="en-GB" dirty="0"/>
              <a:t>technologies to implement our system:</a:t>
            </a:r>
          </a:p>
          <a:p>
            <a:pPr lvl="1"/>
            <a:r>
              <a:rPr lang="en-GB" dirty="0"/>
              <a:t>JSP/Servlet (Java EE) for server side.</a:t>
            </a:r>
          </a:p>
          <a:p>
            <a:pPr lvl="1"/>
            <a:r>
              <a:rPr lang="en-GB" dirty="0"/>
              <a:t>MySQL for database system.</a:t>
            </a:r>
          </a:p>
          <a:p>
            <a:pPr lvl="1"/>
            <a:r>
              <a:rPr lang="en-GB" dirty="0" smtClean="0"/>
              <a:t>TomEE (Apache Tomcat) </a:t>
            </a:r>
            <a:r>
              <a:rPr lang="en-GB" dirty="0"/>
              <a:t>as application server.</a:t>
            </a:r>
          </a:p>
          <a:p>
            <a:r>
              <a:rPr lang="en-GB" dirty="0"/>
              <a:t>E-School doesn’t require anything special apart from those are currently available</a:t>
            </a:r>
            <a:r>
              <a:rPr lang="en-GB" dirty="0" smtClean="0"/>
              <a:t>. </a:t>
            </a:r>
          </a:p>
          <a:p>
            <a:r>
              <a:rPr lang="en-GB" dirty="0" smtClean="0"/>
              <a:t>Internet is widely available now-a-days in the country with the blessing of 3G mobile network. </a:t>
            </a:r>
            <a:endParaRPr lang="en-GB" dirty="0">
              <a:latin typeface="Segoe UI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GB" dirty="0" smtClean="0">
                <a:latin typeface="Segoe UI" panose="020B0502040204020203" pitchFamily="34" charset="0"/>
              </a:rPr>
              <a:t>Technical Feasibility</a:t>
            </a:r>
            <a:endParaRPr lang="en-GB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55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Economical Feasibility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CEEA-C53E-4598-8D0F-83B383F2C10E}" type="datetime1">
              <a:rPr lang="en-GB" smtClean="0"/>
              <a:t>27/02/2014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918882"/>
              </p:ext>
            </p:extLst>
          </p:nvPr>
        </p:nvGraphicFramePr>
        <p:xfrm>
          <a:off x="323528" y="2060848"/>
          <a:ext cx="8553115" cy="15571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36652"/>
                <a:gridCol w="3768415"/>
                <a:gridCol w="3848048"/>
              </a:tblGrid>
              <a:tr h="3114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No. </a:t>
                      </a:r>
                      <a:endParaRPr lang="en-GB" sz="2000" dirty="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Name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Cost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</a:tr>
              <a:tr h="3114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Software development </a:t>
                      </a:r>
                      <a:endParaRPr lang="en-GB" sz="2000" dirty="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350,000 BDT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</a:tr>
              <a:tr h="3114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Web Server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50,000 BDT/year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</a:tr>
              <a:tr h="3114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Maintenance 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30, 000 BDT/year 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</a:tr>
              <a:tr h="3114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Total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430,000 BDT</a:t>
                      </a:r>
                      <a:endParaRPr lang="en-GB" sz="2000" dirty="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124571" marR="124571" marT="0" marB="0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51520" y="1484784"/>
            <a:ext cx="31665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Revenue during the first year: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971079"/>
              </p:ext>
            </p:extLst>
          </p:nvPr>
        </p:nvGraphicFramePr>
        <p:xfrm>
          <a:off x="323528" y="4221088"/>
          <a:ext cx="8568953" cy="8312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38386"/>
                <a:gridCol w="3775392"/>
                <a:gridCol w="3855175"/>
              </a:tblGrid>
              <a:tr h="41561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No.</a:t>
                      </a:r>
                      <a:endParaRPr lang="en-GB" sz="2000" dirty="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Name</a:t>
                      </a:r>
                      <a:endParaRPr lang="en-GB" sz="2000" dirty="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Cost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68580" marR="68580" marT="0" marB="0"/>
                </a:tc>
              </a:tr>
              <a:tr h="41561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1.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Web server</a:t>
                      </a:r>
                      <a:endParaRPr lang="en-GB" sz="200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50,000 BDT/year</a:t>
                      </a:r>
                      <a:endParaRPr lang="en-GB" sz="2000" dirty="0"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51520" y="3755426"/>
            <a:ext cx="1890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Developer’s Cost</a:t>
            </a:r>
            <a:endParaRPr lang="en-GB" dirty="0">
              <a:solidFill>
                <a:schemeClr val="accent1">
                  <a:lumMod val="7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095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635" y="365126"/>
            <a:ext cx="7886700" cy="1325563"/>
          </a:xfrm>
        </p:spPr>
        <p:txBody>
          <a:bodyPr/>
          <a:lstStyle/>
          <a:p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Economical Feasibility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4635" y="6356351"/>
            <a:ext cx="2057400" cy="365125"/>
          </a:xfrm>
        </p:spPr>
        <p:txBody>
          <a:bodyPr/>
          <a:lstStyle/>
          <a:p>
            <a:fld id="{97E7CEEA-C53E-4598-8D0F-83B383F2C10E}" type="datetime1">
              <a:rPr lang="en-GB" smtClean="0"/>
              <a:t>27/02/2014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313935" y="6356351"/>
            <a:ext cx="20574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1560" y="2348880"/>
            <a:ext cx="606422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Profit during the first year:</a:t>
            </a:r>
          </a:p>
          <a:p>
            <a:r>
              <a:rPr lang="en-GB" sz="2800" dirty="0" smtClean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4,30,000 </a:t>
            </a:r>
            <a:r>
              <a:rPr lang="en-GB" sz="28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– 50,000 BDT = 380,000 BDT</a:t>
            </a:r>
          </a:p>
          <a:p>
            <a:endParaRPr lang="en-GB" sz="2800" dirty="0">
              <a:solidFill>
                <a:schemeClr val="accent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2027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635" y="365126"/>
            <a:ext cx="7886700" cy="1325563"/>
          </a:xfrm>
        </p:spPr>
        <p:txBody>
          <a:bodyPr/>
          <a:lstStyle/>
          <a:p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Economical Feasibility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4635" y="6356351"/>
            <a:ext cx="2057400" cy="365125"/>
          </a:xfrm>
        </p:spPr>
        <p:txBody>
          <a:bodyPr/>
          <a:lstStyle/>
          <a:p>
            <a:fld id="{97E7CEEA-C53E-4598-8D0F-83B383F2C10E}" type="datetime1">
              <a:rPr lang="en-GB" smtClean="0"/>
              <a:t>27/02/2014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313935" y="6356351"/>
            <a:ext cx="20574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14188" y="1772816"/>
            <a:ext cx="417646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Tangibility Analysis:</a:t>
            </a:r>
            <a:endParaRPr lang="en-GB" sz="2000" dirty="0">
              <a:solidFill>
                <a:schemeClr val="accent1">
                  <a:lumMod val="75000"/>
                </a:schemeClr>
              </a:solidFill>
            </a:endParaRPr>
          </a:p>
          <a:p>
            <a:pPr lvl="0"/>
            <a:endParaRPr lang="en-US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Save time.</a:t>
            </a:r>
            <a:endParaRPr lang="en-GB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Reduce </a:t>
            </a:r>
            <a:r>
              <a:rPr lang="en-US" dirty="0"/>
              <a:t>paper </a:t>
            </a:r>
            <a:r>
              <a:rPr lang="en-US" dirty="0" smtClean="0"/>
              <a:t>work</a:t>
            </a:r>
            <a:endParaRPr lang="en-GB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No </a:t>
            </a:r>
            <a:r>
              <a:rPr lang="en-US" dirty="0"/>
              <a:t>registration process </a:t>
            </a:r>
            <a:r>
              <a:rPr lang="en-US" dirty="0" smtClean="0"/>
              <a:t>needed.</a:t>
            </a:r>
            <a:endParaRPr lang="en-GB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Decrease </a:t>
            </a:r>
            <a:r>
              <a:rPr lang="en-US" dirty="0"/>
              <a:t>response time.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817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635" y="365126"/>
            <a:ext cx="7886700" cy="1325563"/>
          </a:xfrm>
        </p:spPr>
        <p:txBody>
          <a:bodyPr/>
          <a:lstStyle/>
          <a:p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Economical Feasibility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4635" y="6356351"/>
            <a:ext cx="2057400" cy="365125"/>
          </a:xfrm>
        </p:spPr>
        <p:txBody>
          <a:bodyPr/>
          <a:lstStyle/>
          <a:p>
            <a:fld id="{97E7CEEA-C53E-4598-8D0F-83B383F2C10E}" type="datetime1">
              <a:rPr lang="en-GB" smtClean="0"/>
              <a:t>27/02/2014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313935" y="6356351"/>
            <a:ext cx="20574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84635" y="1690689"/>
            <a:ext cx="4630370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Intangibility Analysis:</a:t>
            </a:r>
            <a:endParaRPr lang="en-GB" sz="2000" dirty="0">
              <a:solidFill>
                <a:schemeClr val="accent1">
                  <a:lumMod val="75000"/>
                </a:schemeClr>
              </a:solidFill>
            </a:endParaRPr>
          </a:p>
          <a:p>
            <a:pPr lvl="0"/>
            <a:endParaRPr lang="en-US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Automation </a:t>
            </a:r>
            <a:r>
              <a:rPr lang="en-US" dirty="0"/>
              <a:t>of </a:t>
            </a:r>
            <a:r>
              <a:rPr lang="en-US" dirty="0" smtClean="0"/>
              <a:t>result.</a:t>
            </a:r>
            <a:endParaRPr lang="en-GB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Tracking </a:t>
            </a:r>
            <a:r>
              <a:rPr lang="en-US" dirty="0"/>
              <a:t>of student’s </a:t>
            </a:r>
            <a:r>
              <a:rPr lang="en-US" dirty="0" smtClean="0"/>
              <a:t>attendance.</a:t>
            </a:r>
            <a:endParaRPr lang="en-GB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Better </a:t>
            </a:r>
            <a:r>
              <a:rPr lang="en-US" dirty="0"/>
              <a:t>monitoring </a:t>
            </a:r>
            <a:r>
              <a:rPr lang="en-US" dirty="0" smtClean="0"/>
              <a:t>system.</a:t>
            </a:r>
            <a:endParaRPr lang="en-GB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Easy </a:t>
            </a:r>
            <a:r>
              <a:rPr lang="en-US" dirty="0"/>
              <a:t>access to children’s profiles for parents.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878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6250530" cy="533401"/>
          </a:xfrm>
        </p:spPr>
        <p:txBody>
          <a:bodyPr/>
          <a:lstStyle/>
          <a:p>
            <a:pPr>
              <a:buNone/>
            </a:pPr>
            <a:r>
              <a:rPr lang="en-US" sz="2800" dirty="0" smtClean="0"/>
              <a:t>Thanking</a:t>
            </a:r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53348" y="1412776"/>
            <a:ext cx="344357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Muhammad </a:t>
            </a:r>
            <a:r>
              <a:rPr lang="en-GB" dirty="0" err="1" smtClean="0"/>
              <a:t>Saád</a:t>
            </a:r>
            <a:r>
              <a:rPr lang="en-GB" dirty="0" smtClean="0"/>
              <a:t> </a:t>
            </a:r>
            <a:r>
              <a:rPr lang="en-GB" dirty="0" err="1" smtClean="0"/>
              <a:t>Naasik</a:t>
            </a:r>
            <a:r>
              <a:rPr lang="en-GB" dirty="0" smtClean="0"/>
              <a:t>: 1005092</a:t>
            </a:r>
          </a:p>
          <a:p>
            <a:endParaRPr lang="en-GB" dirty="0" smtClean="0"/>
          </a:p>
          <a:p>
            <a:r>
              <a:rPr lang="en-GB" dirty="0" smtClean="0"/>
              <a:t>Md. </a:t>
            </a:r>
            <a:r>
              <a:rPr lang="en-GB" dirty="0" err="1" smtClean="0"/>
              <a:t>Tamzeed</a:t>
            </a:r>
            <a:r>
              <a:rPr lang="en-GB" dirty="0" smtClean="0"/>
              <a:t> Islam: 1005094</a:t>
            </a:r>
          </a:p>
          <a:p>
            <a:endParaRPr lang="en-GB" dirty="0" smtClean="0"/>
          </a:p>
          <a:p>
            <a:r>
              <a:rPr lang="en-GB" dirty="0" smtClean="0"/>
              <a:t>Bashima Islam: 1005095 </a:t>
            </a:r>
          </a:p>
          <a:p>
            <a:endParaRPr lang="en-GB" dirty="0"/>
          </a:p>
          <a:p>
            <a:r>
              <a:rPr lang="en-GB" dirty="0" smtClean="0"/>
              <a:t>Md. </a:t>
            </a:r>
            <a:r>
              <a:rPr lang="en-GB" dirty="0" err="1" smtClean="0"/>
              <a:t>Shamim</a:t>
            </a:r>
            <a:r>
              <a:rPr lang="en-GB" dirty="0" smtClean="0"/>
              <a:t> </a:t>
            </a:r>
            <a:r>
              <a:rPr lang="en-GB" dirty="0" err="1" smtClean="0"/>
              <a:t>Hasnath</a:t>
            </a:r>
            <a:r>
              <a:rPr lang="en-GB" dirty="0" smtClean="0"/>
              <a:t>: 1005096</a:t>
            </a:r>
          </a:p>
          <a:p>
            <a:endParaRPr lang="en-GB" dirty="0"/>
          </a:p>
          <a:p>
            <a:r>
              <a:rPr lang="en-GB" dirty="0" err="1" smtClean="0"/>
              <a:t>Akib</a:t>
            </a:r>
            <a:r>
              <a:rPr lang="en-GB" dirty="0" smtClean="0"/>
              <a:t> Ibn </a:t>
            </a:r>
            <a:r>
              <a:rPr lang="en-GB" dirty="0" err="1" smtClean="0"/>
              <a:t>Zahid</a:t>
            </a:r>
            <a:r>
              <a:rPr lang="en-GB" dirty="0" smtClean="0"/>
              <a:t>: 1005098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8696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 smtClean="0">
                <a:latin typeface="Segoe UI" panose="020B0502040204020203" pitchFamily="34" charset="0"/>
              </a:rPr>
              <a:t>1. User Profile Subsystem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 smtClean="0">
                <a:latin typeface="Segoe UI" panose="020B0502040204020203" pitchFamily="34" charset="0"/>
              </a:rPr>
              <a:t>2. Student Profile Subsystem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 smtClean="0">
                <a:latin typeface="Segoe UI" panose="020B0502040204020203" pitchFamily="34" charset="0"/>
              </a:rPr>
              <a:t>3. Course Work Subsystem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 smtClean="0">
                <a:latin typeface="Segoe UI" panose="020B0502040204020203" pitchFamily="34" charset="0"/>
              </a:rPr>
              <a:t>4. Examination Subsystem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 smtClean="0">
                <a:latin typeface="Segoe UI" panose="020B0502040204020203" pitchFamily="34" charset="0"/>
              </a:rPr>
              <a:t>5. Result Subsystem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 smtClean="0">
                <a:latin typeface="Segoe UI" panose="020B0502040204020203" pitchFamily="34" charset="0"/>
              </a:rPr>
              <a:t>6. Notice Subsystem</a:t>
            </a:r>
          </a:p>
          <a:p>
            <a:pPr marL="0" indent="0">
              <a:buNone/>
            </a:pPr>
            <a:endParaRPr lang="en-GB" dirty="0">
              <a:latin typeface="Segoe UI" panose="020B05020402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GB" sz="3200" dirty="0" smtClean="0">
                <a:latin typeface="Segoe UI" panose="020B0502040204020203" pitchFamily="34" charset="0"/>
              </a:rPr>
              <a:t>Subsystems</a:t>
            </a:r>
            <a:endParaRPr lang="en-GB" sz="3200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45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740080" cy="639763"/>
          </a:xfrm>
        </p:spPr>
        <p:txBody>
          <a:bodyPr/>
          <a:lstStyle/>
          <a:p>
            <a:pPr>
              <a:buNone/>
            </a:pPr>
            <a:r>
              <a:rPr lang="en-GB" sz="3200" dirty="0" smtClean="0"/>
              <a:t>Dataflow Diagram of User Profile Subsystem</a:t>
            </a:r>
            <a:endParaRPr lang="en-GB" sz="3200" dirty="0"/>
          </a:p>
        </p:txBody>
      </p:sp>
      <p:sp>
        <p:nvSpPr>
          <p:cNvPr id="5" name="Rectangle 4"/>
          <p:cNvSpPr/>
          <p:nvPr/>
        </p:nvSpPr>
        <p:spPr>
          <a:xfrm>
            <a:off x="74414" y="1459177"/>
            <a:ext cx="1142677" cy="105534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Headmaster</a:t>
            </a:r>
            <a:endParaRPr lang="en-GB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26" name="Group 125"/>
          <p:cNvGrpSpPr/>
          <p:nvPr/>
        </p:nvGrpSpPr>
        <p:grpSpPr>
          <a:xfrm>
            <a:off x="76601" y="504594"/>
            <a:ext cx="9092787" cy="6316043"/>
            <a:chOff x="76601" y="504594"/>
            <a:chExt cx="9092787" cy="6316043"/>
          </a:xfrm>
        </p:grpSpPr>
        <p:sp>
          <p:nvSpPr>
            <p:cNvPr id="9" name="Rounded Rectangle 8"/>
            <p:cNvSpPr/>
            <p:nvPr/>
          </p:nvSpPr>
          <p:spPr>
            <a:xfrm>
              <a:off x="2673080" y="1634103"/>
              <a:ext cx="1305824" cy="703136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Add User with Role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6601" y="2680238"/>
              <a:ext cx="1120596" cy="1066898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System Administrator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3096466" y="4034318"/>
              <a:ext cx="1305824" cy="703136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Add User </a:t>
              </a:r>
              <a:r>
                <a:rPr lang="en-GB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D</a:t>
              </a:r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etails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461644" y="1692452"/>
              <a:ext cx="1272151" cy="5816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User Database</a:t>
              </a:r>
              <a:endParaRPr lang="en-GB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5007794" y="1692452"/>
              <a:ext cx="477057" cy="5816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898741" y="4843135"/>
              <a:ext cx="1305824" cy="703136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View User Detail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4363309" y="4886938"/>
              <a:ext cx="1305824" cy="703136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Update User Details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" name="Rounded Rectangle 39"/>
            <p:cNvSpPr/>
            <p:nvPr/>
          </p:nvSpPr>
          <p:spPr>
            <a:xfrm>
              <a:off x="2664611" y="751911"/>
              <a:ext cx="1305824" cy="703136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Delete User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7762642" y="931960"/>
              <a:ext cx="1305824" cy="703136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Update User Role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81" name="Straight Arrow Connector 80"/>
            <p:cNvCxnSpPr>
              <a:stCxn id="5" idx="3"/>
              <a:endCxn id="9" idx="1"/>
            </p:cNvCxnSpPr>
            <p:nvPr/>
          </p:nvCxnSpPr>
          <p:spPr>
            <a:xfrm flipV="1">
              <a:off x="1217091" y="1985671"/>
              <a:ext cx="1455989" cy="11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1787028" y="127839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Add User</a:t>
              </a:r>
              <a:r>
                <a:rPr kumimoji="0" lang="en-GB" sz="11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&amp;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Define Role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cxnSp>
          <p:nvCxnSpPr>
            <p:cNvPr id="91" name="Straight Arrow Connector 90"/>
            <p:cNvCxnSpPr/>
            <p:nvPr/>
          </p:nvCxnSpPr>
          <p:spPr>
            <a:xfrm flipH="1" flipV="1">
              <a:off x="3078327" y="2319236"/>
              <a:ext cx="15262" cy="7631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2" name="TextBox 91"/>
            <p:cNvSpPr txBox="1"/>
            <p:nvPr/>
          </p:nvSpPr>
          <p:spPr>
            <a:xfrm>
              <a:off x="1367256" y="2301222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Add User &amp; Define</a:t>
              </a:r>
              <a:r>
                <a:rPr kumimoji="0" lang="en-GB" sz="11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Role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baseline="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(except Headmaster &amp;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baseline="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System Administrator)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cxnSp>
          <p:nvCxnSpPr>
            <p:cNvPr id="101" name="Straight Arrow Connector 100"/>
            <p:cNvCxnSpPr>
              <a:stCxn id="9" idx="3"/>
              <a:endCxn id="26" idx="1"/>
            </p:cNvCxnSpPr>
            <p:nvPr/>
          </p:nvCxnSpPr>
          <p:spPr>
            <a:xfrm flipV="1">
              <a:off x="3978904" y="1983293"/>
              <a:ext cx="1028890" cy="23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2" name="TextBox 101"/>
            <p:cNvSpPr txBox="1"/>
            <p:nvPr/>
          </p:nvSpPr>
          <p:spPr>
            <a:xfrm rot="20797497">
              <a:off x="4228595" y="1223797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New User</a:t>
              </a: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95774" y="3909851"/>
              <a:ext cx="1132224" cy="100166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Class Teacher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05" name="Straight Arrow Connector 104"/>
            <p:cNvCxnSpPr>
              <a:stCxn id="103" idx="3"/>
              <a:endCxn id="24" idx="1"/>
            </p:cNvCxnSpPr>
            <p:nvPr/>
          </p:nvCxnSpPr>
          <p:spPr>
            <a:xfrm flipV="1">
              <a:off x="1227998" y="4385886"/>
              <a:ext cx="1868468" cy="247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V="1">
              <a:off x="2699758" y="4150965"/>
              <a:ext cx="370896" cy="46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2" name="TextBox 111"/>
            <p:cNvSpPr txBox="1"/>
            <p:nvPr/>
          </p:nvSpPr>
          <p:spPr>
            <a:xfrm>
              <a:off x="1220282" y="3797367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Add Student’s Details</a:t>
              </a: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1287079" y="3147638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Add Course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Teacher’s Details</a:t>
              </a:r>
            </a:p>
          </p:txBody>
        </p:sp>
        <p:cxnSp>
          <p:nvCxnSpPr>
            <p:cNvPr id="117" name="Straight Arrow Connector 116"/>
            <p:cNvCxnSpPr/>
            <p:nvPr/>
          </p:nvCxnSpPr>
          <p:spPr>
            <a:xfrm>
              <a:off x="4286768" y="2221773"/>
              <a:ext cx="721025" cy="4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8" name="TextBox 117"/>
            <p:cNvSpPr txBox="1"/>
            <p:nvPr/>
          </p:nvSpPr>
          <p:spPr>
            <a:xfrm rot="16200000">
              <a:off x="3139068" y="3012448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User Details Inserted</a:t>
              </a:r>
            </a:p>
          </p:txBody>
        </p:sp>
        <p:cxnSp>
          <p:nvCxnSpPr>
            <p:cNvPr id="128" name="Straight Arrow Connector 127"/>
            <p:cNvCxnSpPr>
              <a:endCxn id="40" idx="1"/>
            </p:cNvCxnSpPr>
            <p:nvPr/>
          </p:nvCxnSpPr>
          <p:spPr>
            <a:xfrm>
              <a:off x="636899" y="1103479"/>
              <a:ext cx="202771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Straight Arrow Connector 129"/>
            <p:cNvCxnSpPr>
              <a:endCxn id="26" idx="0"/>
            </p:cNvCxnSpPr>
            <p:nvPr/>
          </p:nvCxnSpPr>
          <p:spPr>
            <a:xfrm>
              <a:off x="5246323" y="1100757"/>
              <a:ext cx="0" cy="5916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1" name="TextBox 130"/>
            <p:cNvSpPr txBox="1"/>
            <p:nvPr/>
          </p:nvSpPr>
          <p:spPr>
            <a:xfrm>
              <a:off x="1331186" y="523483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Delete User</a:t>
              </a: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4052832" y="504594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User Deleted</a:t>
              </a:r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7836612" y="3914093"/>
              <a:ext cx="1142677" cy="105534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Headmaster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5831481" y="2817140"/>
              <a:ext cx="1120596" cy="1066898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System Administrator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6808576" y="5249168"/>
              <a:ext cx="1132224" cy="100166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Class Teacher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65" name="Straight Arrow Connector 164"/>
            <p:cNvCxnSpPr>
              <a:stCxn id="145" idx="0"/>
              <a:endCxn id="41" idx="2"/>
            </p:cNvCxnSpPr>
            <p:nvPr/>
          </p:nvCxnSpPr>
          <p:spPr>
            <a:xfrm flipV="1">
              <a:off x="8407951" y="1635096"/>
              <a:ext cx="7603" cy="22789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8" name="Straight Arrow Connector 167"/>
            <p:cNvCxnSpPr/>
            <p:nvPr/>
          </p:nvCxnSpPr>
          <p:spPr>
            <a:xfrm flipH="1" flipV="1">
              <a:off x="5362126" y="5605131"/>
              <a:ext cx="22103" cy="4301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2" name="Straight Arrow Connector 171"/>
            <p:cNvCxnSpPr/>
            <p:nvPr/>
          </p:nvCxnSpPr>
          <p:spPr>
            <a:xfrm flipH="1">
              <a:off x="5711539" y="5151904"/>
              <a:ext cx="413357" cy="50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2" name="Straight Arrow Connector 181"/>
            <p:cNvCxnSpPr/>
            <p:nvPr/>
          </p:nvCxnSpPr>
          <p:spPr>
            <a:xfrm flipH="1">
              <a:off x="5051785" y="3328170"/>
              <a:ext cx="225" cy="15919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4" name="Straight Arrow Connector 183"/>
            <p:cNvCxnSpPr>
              <a:stCxn id="146" idx="0"/>
              <a:endCxn id="146" idx="0"/>
            </p:cNvCxnSpPr>
            <p:nvPr/>
          </p:nvCxnSpPr>
          <p:spPr>
            <a:xfrm>
              <a:off x="6391779" y="2817140"/>
              <a:ext cx="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Arrow Connector 185"/>
            <p:cNvCxnSpPr/>
            <p:nvPr/>
          </p:nvCxnSpPr>
          <p:spPr>
            <a:xfrm flipV="1">
              <a:off x="8168672" y="1628867"/>
              <a:ext cx="6863" cy="15187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8" name="TextBox 197"/>
            <p:cNvSpPr txBox="1"/>
            <p:nvPr/>
          </p:nvSpPr>
          <p:spPr>
            <a:xfrm rot="16200000">
              <a:off x="8254988" y="257307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Add or Remove role of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Class</a:t>
              </a:r>
              <a:r>
                <a:rPr kumimoji="0" lang="en-GB" sz="11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Teacher &amp; System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noProof="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Administrator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199" name="TextBox 198"/>
            <p:cNvSpPr txBox="1"/>
            <p:nvPr/>
          </p:nvSpPr>
          <p:spPr>
            <a:xfrm rot="16200000">
              <a:off x="7483600" y="2221773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Add or Remove role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of</a:t>
              </a: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Class</a:t>
              </a:r>
              <a:r>
                <a:rPr kumimoji="0" lang="en-GB" sz="11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Teacher </a:t>
              </a:r>
            </a:p>
          </p:txBody>
        </p:sp>
        <p:cxnSp>
          <p:nvCxnSpPr>
            <p:cNvPr id="204" name="Straight Arrow Connector 203"/>
            <p:cNvCxnSpPr>
              <a:endCxn id="25" idx="0"/>
            </p:cNvCxnSpPr>
            <p:nvPr/>
          </p:nvCxnSpPr>
          <p:spPr>
            <a:xfrm>
              <a:off x="6092545" y="1293766"/>
              <a:ext cx="5175" cy="3986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5" name="TextBox 204"/>
            <p:cNvSpPr txBox="1"/>
            <p:nvPr/>
          </p:nvSpPr>
          <p:spPr>
            <a:xfrm>
              <a:off x="6611421" y="643557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User Role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Updated</a:t>
              </a:r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6360486" y="4324106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Update Details</a:t>
              </a:r>
              <a:r>
                <a:rPr kumimoji="0" lang="en-GB" sz="12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of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2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Course Teacher &amp;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2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Headmaster</a:t>
              </a:r>
              <a:endParaRPr kumimoji="0" lang="en-GB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223" name="TextBox 222"/>
            <p:cNvSpPr txBox="1"/>
            <p:nvPr/>
          </p:nvSpPr>
          <p:spPr>
            <a:xfrm rot="16200000">
              <a:off x="4918946" y="3797367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Update Details</a:t>
              </a:r>
            </a:p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2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of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2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Course Teacher</a:t>
              </a:r>
            </a:p>
          </p:txBody>
        </p:sp>
        <p:sp>
          <p:nvSpPr>
            <p:cNvPr id="235" name="TextBox 234"/>
            <p:cNvSpPr txBox="1"/>
            <p:nvPr/>
          </p:nvSpPr>
          <p:spPr>
            <a:xfrm>
              <a:off x="5592334" y="5365245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Update Details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2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of </a:t>
              </a:r>
              <a:r>
                <a:rPr lang="en-GB" sz="12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Students</a:t>
              </a:r>
              <a:endParaRPr kumimoji="0" lang="en-GB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cxnSp>
          <p:nvCxnSpPr>
            <p:cNvPr id="237" name="Straight Arrow Connector 236"/>
            <p:cNvCxnSpPr/>
            <p:nvPr/>
          </p:nvCxnSpPr>
          <p:spPr>
            <a:xfrm flipH="1" flipV="1">
              <a:off x="5470769" y="2319237"/>
              <a:ext cx="5317" cy="3597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2" name="TextBox 241"/>
            <p:cNvSpPr txBox="1"/>
            <p:nvPr/>
          </p:nvSpPr>
          <p:spPr>
            <a:xfrm rot="16200000">
              <a:off x="4218070" y="3803457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User Detail Updated</a:t>
              </a:r>
            </a:p>
          </p:txBody>
        </p:sp>
        <p:cxnSp>
          <p:nvCxnSpPr>
            <p:cNvPr id="244" name="Straight Arrow Connector 243"/>
            <p:cNvCxnSpPr/>
            <p:nvPr/>
          </p:nvCxnSpPr>
          <p:spPr>
            <a:xfrm>
              <a:off x="3992516" y="2700812"/>
              <a:ext cx="2919" cy="13612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8" name="TextBox 247"/>
            <p:cNvSpPr txBox="1"/>
            <p:nvPr/>
          </p:nvSpPr>
          <p:spPr>
            <a:xfrm rot="16200000">
              <a:off x="3709758" y="2934743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Get Details</a:t>
              </a:r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1418880" y="4667031"/>
              <a:ext cx="1142677" cy="105534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Course Teacher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2474562" y="5765294"/>
              <a:ext cx="1142677" cy="105534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Student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51" name="Rectangle 250"/>
            <p:cNvSpPr/>
            <p:nvPr/>
          </p:nvSpPr>
          <p:spPr>
            <a:xfrm>
              <a:off x="4033448" y="5745938"/>
              <a:ext cx="1142677" cy="105534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Parent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253" name="Straight Arrow Connector 252"/>
            <p:cNvCxnSpPr>
              <a:endCxn id="251" idx="1"/>
            </p:cNvCxnSpPr>
            <p:nvPr/>
          </p:nvCxnSpPr>
          <p:spPr>
            <a:xfrm flipV="1">
              <a:off x="3847448" y="6273610"/>
              <a:ext cx="186000" cy="193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Straight Arrow Connector 254"/>
            <p:cNvCxnSpPr>
              <a:endCxn id="250" idx="0"/>
            </p:cNvCxnSpPr>
            <p:nvPr/>
          </p:nvCxnSpPr>
          <p:spPr>
            <a:xfrm>
              <a:off x="3043352" y="5605131"/>
              <a:ext cx="2549" cy="1601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Arrow Connector 256"/>
            <p:cNvCxnSpPr>
              <a:stCxn id="34" idx="1"/>
              <a:endCxn id="249" idx="3"/>
            </p:cNvCxnSpPr>
            <p:nvPr/>
          </p:nvCxnSpPr>
          <p:spPr>
            <a:xfrm flipH="1">
              <a:off x="2561557" y="5194703"/>
              <a:ext cx="3371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>
              <a:stCxn id="9" idx="2"/>
            </p:cNvCxnSpPr>
            <p:nvPr/>
          </p:nvCxnSpPr>
          <p:spPr>
            <a:xfrm flipH="1">
              <a:off x="3325408" y="2337239"/>
              <a:ext cx="584" cy="1708339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3377104" y="308829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erpetua" pitchFamily="18" charset="0"/>
                <a:ea typeface="+mj-ea"/>
                <a:cs typeface="+mj-cs"/>
              </a:endParaRPr>
            </a:p>
          </p:txBody>
        </p:sp>
        <p:cxnSp>
          <p:nvCxnSpPr>
            <p:cNvPr id="10" name="Straight Arrow Connector 9"/>
            <p:cNvCxnSpPr>
              <a:stCxn id="9" idx="0"/>
              <a:endCxn id="40" idx="2"/>
            </p:cNvCxnSpPr>
            <p:nvPr/>
          </p:nvCxnSpPr>
          <p:spPr>
            <a:xfrm flipH="1" flipV="1">
              <a:off x="3317523" y="1455047"/>
              <a:ext cx="8469" cy="179056"/>
            </a:xfrm>
            <a:prstGeom prst="straightConnector1">
              <a:avLst/>
            </a:prstGeom>
            <a:ln>
              <a:prstDash val="sys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stCxn id="5" idx="0"/>
            </p:cNvCxnSpPr>
            <p:nvPr/>
          </p:nvCxnSpPr>
          <p:spPr>
            <a:xfrm flipH="1" flipV="1">
              <a:off x="636899" y="1103479"/>
              <a:ext cx="8854" cy="3556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40" idx="3"/>
            </p:cNvCxnSpPr>
            <p:nvPr/>
          </p:nvCxnSpPr>
          <p:spPr>
            <a:xfrm>
              <a:off x="3970435" y="1103479"/>
              <a:ext cx="131292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41" idx="1"/>
            </p:cNvCxnSpPr>
            <p:nvPr/>
          </p:nvCxnSpPr>
          <p:spPr>
            <a:xfrm flipH="1" flipV="1">
              <a:off x="6085345" y="1278390"/>
              <a:ext cx="1677297" cy="51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>
              <a:off x="1227998" y="3057163"/>
              <a:ext cx="186559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2736614" y="3403457"/>
              <a:ext cx="0" cy="74750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flipH="1">
              <a:off x="1227998" y="3417672"/>
              <a:ext cx="150861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>
              <a:off x="6970616" y="3147638"/>
              <a:ext cx="119805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Elbow Connector 72"/>
            <p:cNvCxnSpPr>
              <a:stCxn id="145" idx="1"/>
            </p:cNvCxnSpPr>
            <p:nvPr/>
          </p:nvCxnSpPr>
          <p:spPr>
            <a:xfrm rot="10800000" flipV="1">
              <a:off x="6051246" y="4441764"/>
              <a:ext cx="1785367" cy="712671"/>
            </a:xfrm>
            <a:prstGeom prst="bentConnector3">
              <a:avLst>
                <a:gd name="adj1" fmla="val 84625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5362125" y="6035247"/>
              <a:ext cx="145556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Elbow Connector 87"/>
            <p:cNvCxnSpPr/>
            <p:nvPr/>
          </p:nvCxnSpPr>
          <p:spPr>
            <a:xfrm rot="5400000">
              <a:off x="3115640" y="2852130"/>
              <a:ext cx="1802760" cy="561616"/>
            </a:xfrm>
            <a:prstGeom prst="bentConnector3">
              <a:avLst>
                <a:gd name="adj1" fmla="val 13566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Elbow Connector 96"/>
            <p:cNvCxnSpPr/>
            <p:nvPr/>
          </p:nvCxnSpPr>
          <p:spPr>
            <a:xfrm flipV="1">
              <a:off x="4004772" y="2410890"/>
              <a:ext cx="1241550" cy="277918"/>
            </a:xfrm>
            <a:prstGeom prst="bentConnector3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>
              <a:endCxn id="26" idx="2"/>
            </p:cNvCxnSpPr>
            <p:nvPr/>
          </p:nvCxnSpPr>
          <p:spPr>
            <a:xfrm flipV="1">
              <a:off x="5236356" y="2274133"/>
              <a:ext cx="9967" cy="17365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Elbow Connector 110"/>
            <p:cNvCxnSpPr/>
            <p:nvPr/>
          </p:nvCxnSpPr>
          <p:spPr>
            <a:xfrm rot="5400000">
              <a:off x="4051911" y="3410194"/>
              <a:ext cx="2162897" cy="702985"/>
            </a:xfrm>
            <a:prstGeom prst="bentConnector3">
              <a:avLst>
                <a:gd name="adj1" fmla="val 5937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>
              <a:endCxn id="146" idx="1"/>
            </p:cNvCxnSpPr>
            <p:nvPr/>
          </p:nvCxnSpPr>
          <p:spPr>
            <a:xfrm>
              <a:off x="5051785" y="3350589"/>
              <a:ext cx="77969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H="1" flipV="1">
              <a:off x="3825344" y="5566023"/>
              <a:ext cx="8960" cy="72694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740080" cy="639763"/>
          </a:xfrm>
        </p:spPr>
        <p:txBody>
          <a:bodyPr/>
          <a:lstStyle/>
          <a:p>
            <a:pPr>
              <a:buNone/>
            </a:pPr>
            <a:r>
              <a:rPr lang="en-GB" sz="3200" dirty="0" smtClean="0"/>
              <a:t>Dataflow Diagram of Student Profile Subsystem</a:t>
            </a:r>
            <a:endParaRPr lang="en-GB" sz="3200" dirty="0"/>
          </a:p>
        </p:txBody>
      </p:sp>
      <p:grpSp>
        <p:nvGrpSpPr>
          <p:cNvPr id="93" name="Group 92"/>
          <p:cNvGrpSpPr/>
          <p:nvPr/>
        </p:nvGrpSpPr>
        <p:grpSpPr>
          <a:xfrm>
            <a:off x="20392" y="908720"/>
            <a:ext cx="9004792" cy="5273080"/>
            <a:chOff x="51789" y="938485"/>
            <a:chExt cx="9004792" cy="5273080"/>
          </a:xfrm>
        </p:grpSpPr>
        <p:sp>
          <p:nvSpPr>
            <p:cNvPr id="103" name="Rectangle 102"/>
            <p:cNvSpPr/>
            <p:nvPr/>
          </p:nvSpPr>
          <p:spPr>
            <a:xfrm>
              <a:off x="411414" y="997849"/>
              <a:ext cx="1132224" cy="100166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Class Teacher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3603941" y="3212475"/>
              <a:ext cx="1749207" cy="581681"/>
              <a:chOff x="4961565" y="1320094"/>
              <a:chExt cx="1749207" cy="581681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5438621" y="1320094"/>
                <a:ext cx="1272151" cy="58168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Student</a:t>
                </a:r>
              </a:p>
              <a:p>
                <a:pPr algn="ctr"/>
                <a:r>
                  <a:rPr lang="en-GB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Database</a:t>
                </a:r>
                <a:endParaRPr lang="en-GB" dirty="0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4961565" y="1320094"/>
                <a:ext cx="477057" cy="58168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0" name="Rounded Rectangle 39"/>
            <p:cNvSpPr/>
            <p:nvPr/>
          </p:nvSpPr>
          <p:spPr>
            <a:xfrm>
              <a:off x="51789" y="3022308"/>
              <a:ext cx="1829041" cy="984868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Update Behaviour &amp; Class Performance Feedback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394970" y="5156222"/>
              <a:ext cx="1142677" cy="105534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Course Teacher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6349599" y="2785056"/>
              <a:ext cx="1142677" cy="105534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Student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51" name="Rectangle 250"/>
            <p:cNvSpPr/>
            <p:nvPr/>
          </p:nvSpPr>
          <p:spPr>
            <a:xfrm>
              <a:off x="7880765" y="2943157"/>
              <a:ext cx="1142677" cy="105534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Parent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5202589" y="956542"/>
              <a:ext cx="1829041" cy="984868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View Attendance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2915605" y="1010743"/>
              <a:ext cx="1829041" cy="984868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Update Attendance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3802551" y="5177832"/>
              <a:ext cx="1829041" cy="984868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View Behaviour &amp; Class Performance Feedback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7" name="Straight Arrow Connector 6"/>
            <p:cNvCxnSpPr>
              <a:stCxn id="103" idx="3"/>
              <a:endCxn id="60" idx="1"/>
            </p:cNvCxnSpPr>
            <p:nvPr/>
          </p:nvCxnSpPr>
          <p:spPr>
            <a:xfrm>
              <a:off x="1543638" y="1498682"/>
              <a:ext cx="1371967" cy="44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249" idx="0"/>
              <a:endCxn id="40" idx="2"/>
            </p:cNvCxnSpPr>
            <p:nvPr/>
          </p:nvCxnSpPr>
          <p:spPr>
            <a:xfrm flipV="1">
              <a:off x="966309" y="4007176"/>
              <a:ext cx="1" cy="11490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103" idx="2"/>
              <a:endCxn id="40" idx="0"/>
            </p:cNvCxnSpPr>
            <p:nvPr/>
          </p:nvCxnSpPr>
          <p:spPr>
            <a:xfrm flipH="1">
              <a:off x="966310" y="1999514"/>
              <a:ext cx="11216" cy="10227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40" idx="3"/>
              <a:endCxn id="26" idx="1"/>
            </p:cNvCxnSpPr>
            <p:nvPr/>
          </p:nvCxnSpPr>
          <p:spPr>
            <a:xfrm flipV="1">
              <a:off x="1880830" y="3503316"/>
              <a:ext cx="1723111" cy="114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60" idx="2"/>
              <a:endCxn id="26" idx="0"/>
            </p:cNvCxnSpPr>
            <p:nvPr/>
          </p:nvCxnSpPr>
          <p:spPr>
            <a:xfrm>
              <a:off x="3830126" y="1995611"/>
              <a:ext cx="12344" cy="1216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H="1" flipV="1">
              <a:off x="5527064" y="1961606"/>
              <a:ext cx="12566" cy="15531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25" idx="2"/>
              <a:endCxn id="61" idx="0"/>
            </p:cNvCxnSpPr>
            <p:nvPr/>
          </p:nvCxnSpPr>
          <p:spPr>
            <a:xfrm flipH="1">
              <a:off x="4717072" y="3794156"/>
              <a:ext cx="1" cy="13836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6977986" y="3853331"/>
              <a:ext cx="4033" cy="9837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endCxn id="251" idx="0"/>
            </p:cNvCxnSpPr>
            <p:nvPr/>
          </p:nvCxnSpPr>
          <p:spPr>
            <a:xfrm>
              <a:off x="8452103" y="1498682"/>
              <a:ext cx="1" cy="14444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6549995" y="2486279"/>
              <a:ext cx="1" cy="2718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endCxn id="251" idx="2"/>
            </p:cNvCxnSpPr>
            <p:nvPr/>
          </p:nvCxnSpPr>
          <p:spPr>
            <a:xfrm flipH="1" flipV="1">
              <a:off x="8452104" y="3998500"/>
              <a:ext cx="15730" cy="16817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1588627" y="938485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Insert Attendance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 rot="16200000">
              <a:off x="352217" y="2172735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Give</a:t>
              </a:r>
              <a:r>
                <a:rPr kumimoji="0" lang="en-GB" sz="11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Feedback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104" name="TextBox 103"/>
            <p:cNvSpPr txBox="1"/>
            <p:nvPr/>
          </p:nvSpPr>
          <p:spPr>
            <a:xfrm rot="16200000">
              <a:off x="380128" y="4250394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Give</a:t>
              </a:r>
              <a:r>
                <a:rPr kumimoji="0" lang="en-GB" sz="11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Feedback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 rot="16200000">
              <a:off x="3130347" y="2146843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Attendance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Updated 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228416" y="293893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Feedback Filled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 rot="16200000">
              <a:off x="4884595" y="2358784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Attendance Status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5957595" y="1674272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Monitor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Attendance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 rot="16200000">
              <a:off x="4041097" y="4267818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Student’s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Performance Status</a:t>
              </a: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6301891" y="5046289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Monitor Performance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 rot="16200000">
              <a:off x="6246600" y="3934476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Monitor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Performance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 rot="5400000">
              <a:off x="8142181" y="151231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Monitor Attendance</a:t>
              </a:r>
            </a:p>
          </p:txBody>
        </p:sp>
        <p:cxnSp>
          <p:nvCxnSpPr>
            <p:cNvPr id="54" name="Straight Connector 53"/>
            <p:cNvCxnSpPr>
              <a:endCxn id="25" idx="3"/>
            </p:cNvCxnSpPr>
            <p:nvPr/>
          </p:nvCxnSpPr>
          <p:spPr>
            <a:xfrm flipH="1" flipV="1">
              <a:off x="5353148" y="3503316"/>
              <a:ext cx="219178" cy="1142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59" idx="3"/>
            </p:cNvCxnSpPr>
            <p:nvPr/>
          </p:nvCxnSpPr>
          <p:spPr>
            <a:xfrm>
              <a:off x="7031630" y="1448976"/>
              <a:ext cx="1420473" cy="564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Elbow Connector 78"/>
            <p:cNvCxnSpPr/>
            <p:nvPr/>
          </p:nvCxnSpPr>
          <p:spPr>
            <a:xfrm rot="16200000" flipH="1">
              <a:off x="5946726" y="2000774"/>
              <a:ext cx="634534" cy="572006"/>
            </a:xfrm>
            <a:prstGeom prst="bentConnector3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>
              <a:endCxn id="61" idx="3"/>
            </p:cNvCxnSpPr>
            <p:nvPr/>
          </p:nvCxnSpPr>
          <p:spPr>
            <a:xfrm flipH="1" flipV="1">
              <a:off x="5631592" y="5670266"/>
              <a:ext cx="2836242" cy="1362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Elbow Connector 88"/>
            <p:cNvCxnSpPr/>
            <p:nvPr/>
          </p:nvCxnSpPr>
          <p:spPr>
            <a:xfrm rot="10800000" flipV="1">
              <a:off x="5706120" y="4839388"/>
              <a:ext cx="1325511" cy="554081"/>
            </a:xfrm>
            <a:prstGeom prst="bentConnector3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225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740080" cy="639763"/>
          </a:xfrm>
        </p:spPr>
        <p:txBody>
          <a:bodyPr/>
          <a:lstStyle/>
          <a:p>
            <a:pPr>
              <a:buNone/>
            </a:pPr>
            <a:r>
              <a:rPr lang="en-GB" sz="3200" dirty="0" smtClean="0"/>
              <a:t>Dataflow Diagram of Course Work Subsystem</a:t>
            </a:r>
            <a:endParaRPr lang="en-GB" sz="3200" dirty="0"/>
          </a:p>
        </p:txBody>
      </p:sp>
      <p:grpSp>
        <p:nvGrpSpPr>
          <p:cNvPr id="143" name="Group 142"/>
          <p:cNvGrpSpPr/>
          <p:nvPr/>
        </p:nvGrpSpPr>
        <p:grpSpPr>
          <a:xfrm>
            <a:off x="15060" y="792163"/>
            <a:ext cx="9014759" cy="5296857"/>
            <a:chOff x="-33934" y="653472"/>
            <a:chExt cx="9014759" cy="5296857"/>
          </a:xfrm>
        </p:grpSpPr>
        <p:grpSp>
          <p:nvGrpSpPr>
            <p:cNvPr id="4" name="Group 3"/>
            <p:cNvGrpSpPr/>
            <p:nvPr/>
          </p:nvGrpSpPr>
          <p:grpSpPr>
            <a:xfrm>
              <a:off x="3608403" y="2682410"/>
              <a:ext cx="1749207" cy="581681"/>
              <a:chOff x="4961565" y="1320094"/>
              <a:chExt cx="1749207" cy="581681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5438621" y="1320094"/>
                <a:ext cx="1272151" cy="58168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Course</a:t>
                </a:r>
              </a:p>
              <a:p>
                <a:pPr algn="ctr"/>
                <a:r>
                  <a:rPr lang="en-GB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Database</a:t>
                </a:r>
                <a:endParaRPr lang="en-GB" dirty="0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4961565" y="1320094"/>
                <a:ext cx="477057" cy="58168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0" name="Rounded Rectangle 39"/>
            <p:cNvSpPr/>
            <p:nvPr/>
          </p:nvSpPr>
          <p:spPr>
            <a:xfrm>
              <a:off x="134395" y="3180361"/>
              <a:ext cx="1311854" cy="706383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Prepare Routine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176988" y="948419"/>
              <a:ext cx="1156622" cy="102325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System Administrator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2187384" y="4101473"/>
              <a:ext cx="826040" cy="762906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Course Teacher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2913573" y="1110672"/>
              <a:ext cx="1272193" cy="685027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Assign Course Teacher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7" name="Straight Arrow Connector 6"/>
            <p:cNvCxnSpPr>
              <a:stCxn id="103" idx="3"/>
              <a:endCxn id="60" idx="1"/>
            </p:cNvCxnSpPr>
            <p:nvPr/>
          </p:nvCxnSpPr>
          <p:spPr>
            <a:xfrm flipV="1">
              <a:off x="1333610" y="1453186"/>
              <a:ext cx="1579963" cy="6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103" idx="2"/>
              <a:endCxn id="40" idx="0"/>
            </p:cNvCxnSpPr>
            <p:nvPr/>
          </p:nvCxnSpPr>
          <p:spPr>
            <a:xfrm>
              <a:off x="755299" y="1971669"/>
              <a:ext cx="35023" cy="12086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endCxn id="25" idx="0"/>
            </p:cNvCxnSpPr>
            <p:nvPr/>
          </p:nvCxnSpPr>
          <p:spPr>
            <a:xfrm>
              <a:off x="4721504" y="1453185"/>
              <a:ext cx="31" cy="12292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1590474" y="792008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noProof="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Unassigned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noProof="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Course Teacher 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rot="16200000">
              <a:off x="-33934" y="2229265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Give Course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Teacher Name,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Course Name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&amp; </a:t>
              </a:r>
              <a:r>
                <a:rPr lang="en-GB" sz="1100" dirty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O</a:t>
              </a: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ther Details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 rot="5400000">
              <a:off x="4475996" y="1540738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Assigned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Course Teacher</a:t>
              </a: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294386" y="5091959"/>
              <a:ext cx="1749207" cy="581681"/>
              <a:chOff x="4961565" y="1320094"/>
              <a:chExt cx="1749207" cy="581681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5438621" y="1320094"/>
                <a:ext cx="1272151" cy="58168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Routine Database</a:t>
                </a:r>
                <a:endParaRPr lang="en-GB" dirty="0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961565" y="1320094"/>
                <a:ext cx="477057" cy="58168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14" name="Straight Arrow Connector 13"/>
            <p:cNvCxnSpPr>
              <a:stCxn id="40" idx="2"/>
            </p:cNvCxnSpPr>
            <p:nvPr/>
          </p:nvCxnSpPr>
          <p:spPr>
            <a:xfrm>
              <a:off x="790322" y="3886744"/>
              <a:ext cx="32475" cy="1193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 rot="16200000">
              <a:off x="161860" y="4129485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noProof="0" dirty="0" smtClean="0">
                  <a:latin typeface="Segoe UI\"/>
                  <a:ea typeface="+mj-ea"/>
                  <a:cs typeface="+mj-cs"/>
                </a:rPr>
                <a:t>Auto Generate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noProof="0" dirty="0" smtClean="0">
                  <a:latin typeface="Segoe UI\"/>
                  <a:ea typeface="+mj-ea"/>
                  <a:cs typeface="+mj-cs"/>
                </a:rPr>
                <a:t> Routine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\"/>
                <a:ea typeface="+mj-ea"/>
                <a:cs typeface="+mj-cs"/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2086946" y="2417392"/>
              <a:ext cx="1012472" cy="545177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Send Routine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37" name="Straight Arrow Connector 36"/>
            <p:cNvCxnSpPr>
              <a:endCxn id="51" idx="0"/>
            </p:cNvCxnSpPr>
            <p:nvPr/>
          </p:nvCxnSpPr>
          <p:spPr>
            <a:xfrm flipH="1">
              <a:off x="2593182" y="2127925"/>
              <a:ext cx="7222" cy="2894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1401143" y="1563973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Send Routine</a:t>
              </a:r>
            </a:p>
          </p:txBody>
        </p:sp>
        <p:cxnSp>
          <p:nvCxnSpPr>
            <p:cNvPr id="41" name="Straight Arrow Connector 40"/>
            <p:cNvCxnSpPr>
              <a:endCxn id="51" idx="1"/>
            </p:cNvCxnSpPr>
            <p:nvPr/>
          </p:nvCxnSpPr>
          <p:spPr>
            <a:xfrm flipV="1">
              <a:off x="1571403" y="2689981"/>
              <a:ext cx="515543" cy="17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 rot="16200000">
              <a:off x="1004295" y="3835492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Get Routine</a:t>
              </a: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3194663" y="4024617"/>
              <a:ext cx="835664" cy="77179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Student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4271295" y="4024617"/>
              <a:ext cx="855323" cy="78995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Parent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50" name="Straight Arrow Connector 49"/>
            <p:cNvCxnSpPr>
              <a:stCxn id="51" idx="2"/>
              <a:endCxn id="249" idx="0"/>
            </p:cNvCxnSpPr>
            <p:nvPr/>
          </p:nvCxnSpPr>
          <p:spPr>
            <a:xfrm>
              <a:off x="2593182" y="2962569"/>
              <a:ext cx="7222" cy="11389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 rot="16019375">
              <a:off x="1916894" y="320759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Routine of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Course</a:t>
              </a:r>
              <a:r>
                <a:rPr kumimoji="0" lang="en-GB" sz="11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Teacher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cxnSp>
          <p:nvCxnSpPr>
            <p:cNvPr id="56" name="Straight Arrow Connector 55"/>
            <p:cNvCxnSpPr>
              <a:endCxn id="69" idx="0"/>
            </p:cNvCxnSpPr>
            <p:nvPr/>
          </p:nvCxnSpPr>
          <p:spPr>
            <a:xfrm>
              <a:off x="3607905" y="3744028"/>
              <a:ext cx="4590" cy="2805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025860" y="3784846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458988" y="2981737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Routine for Student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cxnSp>
          <p:nvCxnSpPr>
            <p:cNvPr id="67" name="Straight Arrow Connector 66"/>
            <p:cNvCxnSpPr>
              <a:endCxn id="70" idx="0"/>
            </p:cNvCxnSpPr>
            <p:nvPr/>
          </p:nvCxnSpPr>
          <p:spPr>
            <a:xfrm>
              <a:off x="4680556" y="3554931"/>
              <a:ext cx="18401" cy="4696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1" name="Rounded Rectangle 80"/>
            <p:cNvSpPr/>
            <p:nvPr/>
          </p:nvSpPr>
          <p:spPr>
            <a:xfrm>
              <a:off x="3108707" y="5110210"/>
              <a:ext cx="1012472" cy="545177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View Routine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82" name="Straight Arrow Connector 81"/>
            <p:cNvCxnSpPr>
              <a:stCxn id="44" idx="3"/>
              <a:endCxn id="81" idx="1"/>
            </p:cNvCxnSpPr>
            <p:nvPr/>
          </p:nvCxnSpPr>
          <p:spPr>
            <a:xfrm flipV="1">
              <a:off x="2043593" y="5382799"/>
              <a:ext cx="1065114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>
              <a:endCxn id="249" idx="2"/>
            </p:cNvCxnSpPr>
            <p:nvPr/>
          </p:nvCxnSpPr>
          <p:spPr>
            <a:xfrm flipH="1" flipV="1">
              <a:off x="2600404" y="4864379"/>
              <a:ext cx="18417" cy="3252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>
              <a:stCxn id="81" idx="0"/>
              <a:endCxn id="69" idx="2"/>
            </p:cNvCxnSpPr>
            <p:nvPr/>
          </p:nvCxnSpPr>
          <p:spPr>
            <a:xfrm flipH="1" flipV="1">
              <a:off x="3612495" y="4796412"/>
              <a:ext cx="2448" cy="3137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endCxn id="70" idx="2"/>
            </p:cNvCxnSpPr>
            <p:nvPr/>
          </p:nvCxnSpPr>
          <p:spPr>
            <a:xfrm flipH="1" flipV="1">
              <a:off x="4698957" y="4814568"/>
              <a:ext cx="22577" cy="5682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0" name="TextBox 99"/>
            <p:cNvSpPr txBox="1"/>
            <p:nvPr/>
          </p:nvSpPr>
          <p:spPr>
            <a:xfrm>
              <a:off x="2030536" y="5035929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Get Routine</a:t>
              </a:r>
            </a:p>
          </p:txBody>
        </p:sp>
        <p:cxnSp>
          <p:nvCxnSpPr>
            <p:cNvPr id="94" name="Straight Connector 93"/>
            <p:cNvCxnSpPr/>
            <p:nvPr/>
          </p:nvCxnSpPr>
          <p:spPr>
            <a:xfrm>
              <a:off x="2146195" y="2973250"/>
              <a:ext cx="9869" cy="2334668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/>
            <p:nvPr/>
          </p:nvCxnSpPr>
          <p:spPr>
            <a:xfrm>
              <a:off x="2146195" y="5307918"/>
              <a:ext cx="961780" cy="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Rectangle 108"/>
            <p:cNvSpPr/>
            <p:nvPr/>
          </p:nvSpPr>
          <p:spPr>
            <a:xfrm>
              <a:off x="5357610" y="878471"/>
              <a:ext cx="826040" cy="762906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Course Teacher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0" name="Rounded Rectangle 109"/>
            <p:cNvSpPr/>
            <p:nvPr/>
          </p:nvSpPr>
          <p:spPr>
            <a:xfrm>
              <a:off x="6830238" y="1810557"/>
              <a:ext cx="1272193" cy="685027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Post Notice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5415395" y="3395051"/>
              <a:ext cx="1272193" cy="685027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View Notice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8145161" y="3329678"/>
              <a:ext cx="835664" cy="77179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Student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5623829" y="4987822"/>
              <a:ext cx="855323" cy="78995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Parent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01" name="Straight Arrow Connector 100"/>
            <p:cNvCxnSpPr>
              <a:endCxn id="110" idx="0"/>
            </p:cNvCxnSpPr>
            <p:nvPr/>
          </p:nvCxnSpPr>
          <p:spPr>
            <a:xfrm>
              <a:off x="7466334" y="1293138"/>
              <a:ext cx="1" cy="5174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2" name="TextBox 101"/>
            <p:cNvSpPr txBox="1"/>
            <p:nvPr/>
          </p:nvSpPr>
          <p:spPr>
            <a:xfrm>
              <a:off x="6351629" y="653472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Course Relates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Notice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cxnSp>
          <p:nvCxnSpPr>
            <p:cNvPr id="106" name="Straight Arrow Connector 105"/>
            <p:cNvCxnSpPr>
              <a:endCxn id="25" idx="3"/>
            </p:cNvCxnSpPr>
            <p:nvPr/>
          </p:nvCxnSpPr>
          <p:spPr>
            <a:xfrm flipH="1">
              <a:off x="5357610" y="2956113"/>
              <a:ext cx="296981" cy="171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8" name="TextBox 107"/>
            <p:cNvSpPr txBox="1"/>
            <p:nvPr/>
          </p:nvSpPr>
          <p:spPr>
            <a:xfrm>
              <a:off x="5681500" y="147719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Course Related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Notice </a:t>
              </a:r>
            </a:p>
          </p:txBody>
        </p:sp>
        <p:cxnSp>
          <p:nvCxnSpPr>
            <p:cNvPr id="125" name="Straight Arrow Connector 124"/>
            <p:cNvCxnSpPr>
              <a:endCxn id="121" idx="0"/>
            </p:cNvCxnSpPr>
            <p:nvPr/>
          </p:nvCxnSpPr>
          <p:spPr>
            <a:xfrm flipH="1">
              <a:off x="6051492" y="3017384"/>
              <a:ext cx="13482" cy="3776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9" name="TextBox 128"/>
            <p:cNvSpPr txBox="1"/>
            <p:nvPr/>
          </p:nvSpPr>
          <p:spPr>
            <a:xfrm>
              <a:off x="6044775" y="2981737"/>
              <a:ext cx="914400" cy="486446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Get Notice </a:t>
              </a:r>
            </a:p>
          </p:txBody>
        </p:sp>
        <p:cxnSp>
          <p:nvCxnSpPr>
            <p:cNvPr id="127" name="Straight Arrow Connector 126"/>
            <p:cNvCxnSpPr>
              <a:stCxn id="121" idx="3"/>
              <a:endCxn id="122" idx="1"/>
            </p:cNvCxnSpPr>
            <p:nvPr/>
          </p:nvCxnSpPr>
          <p:spPr>
            <a:xfrm flipV="1">
              <a:off x="6687588" y="3715576"/>
              <a:ext cx="1457573" cy="219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Straight Arrow Connector 129"/>
            <p:cNvCxnSpPr>
              <a:stCxn id="121" idx="2"/>
              <a:endCxn id="123" idx="0"/>
            </p:cNvCxnSpPr>
            <p:nvPr/>
          </p:nvCxnSpPr>
          <p:spPr>
            <a:xfrm flipH="1">
              <a:off x="6051491" y="4080078"/>
              <a:ext cx="1" cy="9077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1" name="TextBox 130"/>
            <p:cNvSpPr txBox="1"/>
            <p:nvPr/>
          </p:nvSpPr>
          <p:spPr>
            <a:xfrm rot="5400000">
              <a:off x="5753432" y="4073422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View Notice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6857202" y="3167149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View Notice</a:t>
              </a:r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1590040" y="2716900"/>
              <a:ext cx="0" cy="240722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flipV="1">
              <a:off x="2627085" y="5181767"/>
              <a:ext cx="500273" cy="788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endCxn id="81" idx="3"/>
            </p:cNvCxnSpPr>
            <p:nvPr/>
          </p:nvCxnSpPr>
          <p:spPr>
            <a:xfrm flipH="1">
              <a:off x="4121179" y="5382798"/>
              <a:ext cx="577777" cy="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51" idx="3"/>
            </p:cNvCxnSpPr>
            <p:nvPr/>
          </p:nvCxnSpPr>
          <p:spPr>
            <a:xfrm>
              <a:off x="3099418" y="2689981"/>
              <a:ext cx="1577988" cy="887908"/>
            </a:xfrm>
            <a:prstGeom prst="bentConnector3">
              <a:avLst>
                <a:gd name="adj1" fmla="val 20618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flipH="1">
              <a:off x="2780232" y="2973250"/>
              <a:ext cx="16371" cy="80468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2753873" y="3749439"/>
              <a:ext cx="861070" cy="1838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7" name="TextBox 116"/>
            <p:cNvSpPr txBox="1"/>
            <p:nvPr/>
          </p:nvSpPr>
          <p:spPr>
            <a:xfrm rot="16200000">
              <a:off x="2515869" y="287889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Routine for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Student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cxnSp>
          <p:nvCxnSpPr>
            <p:cNvPr id="104" name="Straight Connector 103"/>
            <p:cNvCxnSpPr>
              <a:endCxn id="60" idx="3"/>
            </p:cNvCxnSpPr>
            <p:nvPr/>
          </p:nvCxnSpPr>
          <p:spPr>
            <a:xfrm flipH="1">
              <a:off x="4185766" y="1453185"/>
              <a:ext cx="535748" cy="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>
              <a:off x="1017602" y="1988331"/>
              <a:ext cx="18228" cy="15945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>
              <a:off x="1035830" y="2147790"/>
              <a:ext cx="1582991" cy="528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endCxn id="109" idx="3"/>
            </p:cNvCxnSpPr>
            <p:nvPr/>
          </p:nvCxnSpPr>
          <p:spPr>
            <a:xfrm flipH="1" flipV="1">
              <a:off x="6183650" y="1259924"/>
              <a:ext cx="1282684" cy="3321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Elbow Connector 131"/>
            <p:cNvCxnSpPr>
              <a:stCxn id="110" idx="1"/>
            </p:cNvCxnSpPr>
            <p:nvPr/>
          </p:nvCxnSpPr>
          <p:spPr>
            <a:xfrm rot="10800000" flipV="1">
              <a:off x="5549936" y="2153071"/>
              <a:ext cx="1280303" cy="809498"/>
            </a:xfrm>
            <a:prstGeom prst="bentConnector3">
              <a:avLst>
                <a:gd name="adj1" fmla="val 92249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Elbow Connector 141"/>
            <p:cNvCxnSpPr/>
            <p:nvPr/>
          </p:nvCxnSpPr>
          <p:spPr>
            <a:xfrm flipV="1">
              <a:off x="5357610" y="3017387"/>
              <a:ext cx="707365" cy="149762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1826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740080" cy="639763"/>
          </a:xfrm>
        </p:spPr>
        <p:txBody>
          <a:bodyPr/>
          <a:lstStyle/>
          <a:p>
            <a:pPr>
              <a:buNone/>
            </a:pPr>
            <a:r>
              <a:rPr lang="en-GB" sz="3200" dirty="0" smtClean="0"/>
              <a:t>Dataflow Diagram of Examination Subsystem</a:t>
            </a:r>
            <a:endParaRPr lang="en-GB" sz="3200" dirty="0"/>
          </a:p>
        </p:txBody>
      </p:sp>
      <p:grpSp>
        <p:nvGrpSpPr>
          <p:cNvPr id="143" name="Group 142"/>
          <p:cNvGrpSpPr/>
          <p:nvPr/>
        </p:nvGrpSpPr>
        <p:grpSpPr>
          <a:xfrm>
            <a:off x="15060" y="792163"/>
            <a:ext cx="8136365" cy="5296857"/>
            <a:chOff x="-33934" y="653472"/>
            <a:chExt cx="8136365" cy="5296857"/>
          </a:xfrm>
        </p:grpSpPr>
        <p:grpSp>
          <p:nvGrpSpPr>
            <p:cNvPr id="4" name="Group 3"/>
            <p:cNvGrpSpPr/>
            <p:nvPr/>
          </p:nvGrpSpPr>
          <p:grpSpPr>
            <a:xfrm>
              <a:off x="3608403" y="2682410"/>
              <a:ext cx="1820475" cy="581681"/>
              <a:chOff x="4961565" y="1320094"/>
              <a:chExt cx="1820475" cy="581681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5438621" y="1320094"/>
                <a:ext cx="1343419" cy="58168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Result</a:t>
                </a:r>
              </a:p>
              <a:p>
                <a:pPr algn="ctr"/>
                <a:r>
                  <a:rPr lang="en-GB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Database</a:t>
                </a:r>
                <a:endParaRPr lang="en-GB" dirty="0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4961565" y="1320094"/>
                <a:ext cx="477057" cy="58168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0" name="Rounded Rectangle 39"/>
            <p:cNvSpPr/>
            <p:nvPr/>
          </p:nvSpPr>
          <p:spPr>
            <a:xfrm>
              <a:off x="134395" y="3180361"/>
              <a:ext cx="1311854" cy="706383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Prepare Examination Schedule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176988" y="948419"/>
              <a:ext cx="1156622" cy="102325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System Administrator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2187384" y="4101473"/>
              <a:ext cx="826040" cy="762906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Course Teacher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2" name="Straight Arrow Connector 11"/>
            <p:cNvCxnSpPr>
              <a:stCxn id="103" idx="2"/>
              <a:endCxn id="40" idx="0"/>
            </p:cNvCxnSpPr>
            <p:nvPr/>
          </p:nvCxnSpPr>
          <p:spPr>
            <a:xfrm>
              <a:off x="755299" y="1971669"/>
              <a:ext cx="35023" cy="12086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 rot="16200000">
              <a:off x="-33934" y="2229265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Give Course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Teacher Name,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Course Name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&amp; </a:t>
              </a:r>
              <a:r>
                <a:rPr lang="en-GB" sz="1100" dirty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O</a:t>
              </a: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ther Details</a:t>
              </a: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294386" y="5091959"/>
              <a:ext cx="1749207" cy="581681"/>
              <a:chOff x="4961565" y="1320094"/>
              <a:chExt cx="1749207" cy="581681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5438621" y="1320094"/>
                <a:ext cx="1272151" cy="58168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Schedule Database</a:t>
                </a:r>
                <a:endParaRPr lang="en-GB" dirty="0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961565" y="1320094"/>
                <a:ext cx="477057" cy="58168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001">
                <a:schemeClr val="dk2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14" name="Straight Arrow Connector 13"/>
            <p:cNvCxnSpPr>
              <a:stCxn id="40" idx="2"/>
            </p:cNvCxnSpPr>
            <p:nvPr/>
          </p:nvCxnSpPr>
          <p:spPr>
            <a:xfrm>
              <a:off x="790322" y="3886744"/>
              <a:ext cx="32475" cy="11930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 rot="16200000">
              <a:off x="97852" y="4180532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noProof="0" dirty="0" smtClean="0">
                  <a:latin typeface="Segoe UI\"/>
                  <a:ea typeface="+mj-ea"/>
                  <a:cs typeface="+mj-cs"/>
                </a:rPr>
                <a:t>Auto Generate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noProof="0" dirty="0" smtClean="0">
                  <a:latin typeface="Segoe UI\"/>
                  <a:ea typeface="+mj-ea"/>
                  <a:cs typeface="+mj-cs"/>
                </a:rPr>
                <a:t> </a:t>
              </a:r>
              <a:r>
                <a:rPr lang="en-GB" sz="1100" dirty="0" smtClean="0">
                  <a:latin typeface="Segoe UI\"/>
                  <a:ea typeface="+mj-ea"/>
                  <a:cs typeface="+mj-cs"/>
                </a:rPr>
                <a:t>Exam Schedule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\"/>
                <a:ea typeface="+mj-ea"/>
                <a:cs typeface="+mj-cs"/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2086946" y="2417392"/>
              <a:ext cx="1012472" cy="545177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Send Schedule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37" name="Straight Arrow Connector 36"/>
            <p:cNvCxnSpPr>
              <a:endCxn id="51" idx="0"/>
            </p:cNvCxnSpPr>
            <p:nvPr/>
          </p:nvCxnSpPr>
          <p:spPr>
            <a:xfrm flipH="1">
              <a:off x="2593182" y="2127925"/>
              <a:ext cx="7222" cy="2894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1401143" y="1563973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Send Schedule</a:t>
              </a:r>
            </a:p>
          </p:txBody>
        </p:sp>
        <p:cxnSp>
          <p:nvCxnSpPr>
            <p:cNvPr id="41" name="Straight Arrow Connector 40"/>
            <p:cNvCxnSpPr>
              <a:endCxn id="51" idx="1"/>
            </p:cNvCxnSpPr>
            <p:nvPr/>
          </p:nvCxnSpPr>
          <p:spPr>
            <a:xfrm flipV="1">
              <a:off x="1571403" y="2689981"/>
              <a:ext cx="515543" cy="17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 rot="16200000">
              <a:off x="977538" y="4016895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Get Schedule</a:t>
              </a: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3194663" y="4024617"/>
              <a:ext cx="835664" cy="77179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Student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4271295" y="4024617"/>
              <a:ext cx="855323" cy="78995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Parent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50" name="Straight Arrow Connector 49"/>
            <p:cNvCxnSpPr>
              <a:stCxn id="51" idx="2"/>
              <a:endCxn id="249" idx="0"/>
            </p:cNvCxnSpPr>
            <p:nvPr/>
          </p:nvCxnSpPr>
          <p:spPr>
            <a:xfrm>
              <a:off x="2593182" y="2962569"/>
              <a:ext cx="7222" cy="11389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 rot="16019375">
              <a:off x="1916894" y="320759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Examination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Schedule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cxnSp>
          <p:nvCxnSpPr>
            <p:cNvPr id="56" name="Straight Arrow Connector 55"/>
            <p:cNvCxnSpPr>
              <a:endCxn id="69" idx="0"/>
            </p:cNvCxnSpPr>
            <p:nvPr/>
          </p:nvCxnSpPr>
          <p:spPr>
            <a:xfrm>
              <a:off x="3607905" y="3744028"/>
              <a:ext cx="4590" cy="2805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025860" y="3784846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458988" y="2981737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Examination for Student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cxnSp>
          <p:nvCxnSpPr>
            <p:cNvPr id="67" name="Straight Arrow Connector 66"/>
            <p:cNvCxnSpPr>
              <a:endCxn id="70" idx="0"/>
            </p:cNvCxnSpPr>
            <p:nvPr/>
          </p:nvCxnSpPr>
          <p:spPr>
            <a:xfrm>
              <a:off x="4680556" y="3554931"/>
              <a:ext cx="18401" cy="4696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1" name="Rounded Rectangle 80"/>
            <p:cNvSpPr/>
            <p:nvPr/>
          </p:nvSpPr>
          <p:spPr>
            <a:xfrm>
              <a:off x="3108707" y="5110210"/>
              <a:ext cx="1012472" cy="545177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View Schedule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82" name="Straight Arrow Connector 81"/>
            <p:cNvCxnSpPr>
              <a:stCxn id="44" idx="3"/>
              <a:endCxn id="81" idx="1"/>
            </p:cNvCxnSpPr>
            <p:nvPr/>
          </p:nvCxnSpPr>
          <p:spPr>
            <a:xfrm flipV="1">
              <a:off x="2043593" y="5382799"/>
              <a:ext cx="1065114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>
              <a:endCxn id="249" idx="2"/>
            </p:cNvCxnSpPr>
            <p:nvPr/>
          </p:nvCxnSpPr>
          <p:spPr>
            <a:xfrm flipH="1" flipV="1">
              <a:off x="2600404" y="4864379"/>
              <a:ext cx="18417" cy="3252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>
              <a:stCxn id="81" idx="0"/>
              <a:endCxn id="69" idx="2"/>
            </p:cNvCxnSpPr>
            <p:nvPr/>
          </p:nvCxnSpPr>
          <p:spPr>
            <a:xfrm flipH="1" flipV="1">
              <a:off x="3612495" y="4796412"/>
              <a:ext cx="2448" cy="3137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endCxn id="70" idx="2"/>
            </p:cNvCxnSpPr>
            <p:nvPr/>
          </p:nvCxnSpPr>
          <p:spPr>
            <a:xfrm flipH="1" flipV="1">
              <a:off x="4698957" y="4814568"/>
              <a:ext cx="22577" cy="5682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0" name="TextBox 99"/>
            <p:cNvSpPr txBox="1"/>
            <p:nvPr/>
          </p:nvSpPr>
          <p:spPr>
            <a:xfrm>
              <a:off x="2030536" y="5035929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Get Schedule</a:t>
              </a:r>
            </a:p>
          </p:txBody>
        </p:sp>
        <p:cxnSp>
          <p:nvCxnSpPr>
            <p:cNvPr id="94" name="Straight Connector 93"/>
            <p:cNvCxnSpPr/>
            <p:nvPr/>
          </p:nvCxnSpPr>
          <p:spPr>
            <a:xfrm>
              <a:off x="2146195" y="2973250"/>
              <a:ext cx="9869" cy="2334668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/>
            <p:nvPr/>
          </p:nvCxnSpPr>
          <p:spPr>
            <a:xfrm>
              <a:off x="2146195" y="5307918"/>
              <a:ext cx="961780" cy="0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Rectangle 108"/>
            <p:cNvSpPr/>
            <p:nvPr/>
          </p:nvSpPr>
          <p:spPr>
            <a:xfrm>
              <a:off x="5357610" y="878471"/>
              <a:ext cx="826040" cy="762906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Course Teacher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0" name="Rounded Rectangle 109"/>
            <p:cNvSpPr/>
            <p:nvPr/>
          </p:nvSpPr>
          <p:spPr>
            <a:xfrm>
              <a:off x="6830238" y="1810557"/>
              <a:ext cx="1272193" cy="685027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Insert Number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01" name="Straight Arrow Connector 100"/>
            <p:cNvCxnSpPr>
              <a:endCxn id="110" idx="0"/>
            </p:cNvCxnSpPr>
            <p:nvPr/>
          </p:nvCxnSpPr>
          <p:spPr>
            <a:xfrm>
              <a:off x="7466334" y="1293138"/>
              <a:ext cx="1" cy="5174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2" name="TextBox 101"/>
            <p:cNvSpPr txBox="1"/>
            <p:nvPr/>
          </p:nvSpPr>
          <p:spPr>
            <a:xfrm>
              <a:off x="6351629" y="653472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Input number</a:t>
              </a:r>
            </a:p>
          </p:txBody>
        </p:sp>
        <p:cxnSp>
          <p:nvCxnSpPr>
            <p:cNvPr id="106" name="Straight Arrow Connector 105"/>
            <p:cNvCxnSpPr>
              <a:endCxn id="25" idx="3"/>
            </p:cNvCxnSpPr>
            <p:nvPr/>
          </p:nvCxnSpPr>
          <p:spPr>
            <a:xfrm flipH="1">
              <a:off x="5428878" y="2956113"/>
              <a:ext cx="225714" cy="171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8" name="TextBox 107"/>
            <p:cNvSpPr txBox="1"/>
            <p:nvPr/>
          </p:nvSpPr>
          <p:spPr>
            <a:xfrm>
              <a:off x="5681500" y="147719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Course Number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Inserted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1590040" y="2716900"/>
              <a:ext cx="0" cy="240722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flipV="1">
              <a:off x="2627085" y="5181767"/>
              <a:ext cx="500273" cy="788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endCxn id="81" idx="3"/>
            </p:cNvCxnSpPr>
            <p:nvPr/>
          </p:nvCxnSpPr>
          <p:spPr>
            <a:xfrm flipH="1">
              <a:off x="4121179" y="5382798"/>
              <a:ext cx="577777" cy="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51" idx="3"/>
            </p:cNvCxnSpPr>
            <p:nvPr/>
          </p:nvCxnSpPr>
          <p:spPr>
            <a:xfrm>
              <a:off x="3099418" y="2689981"/>
              <a:ext cx="1577988" cy="887908"/>
            </a:xfrm>
            <a:prstGeom prst="bentConnector3">
              <a:avLst>
                <a:gd name="adj1" fmla="val 20618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flipH="1">
              <a:off x="2780232" y="2973250"/>
              <a:ext cx="16371" cy="80468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2753873" y="3749439"/>
              <a:ext cx="861070" cy="1838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7" name="TextBox 116"/>
            <p:cNvSpPr txBox="1"/>
            <p:nvPr/>
          </p:nvSpPr>
          <p:spPr>
            <a:xfrm rot="16200000">
              <a:off x="2515869" y="287889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Examination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Schedule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cxnSp>
          <p:nvCxnSpPr>
            <p:cNvPr id="112" name="Straight Connector 111"/>
            <p:cNvCxnSpPr/>
            <p:nvPr/>
          </p:nvCxnSpPr>
          <p:spPr>
            <a:xfrm>
              <a:off x="1017602" y="1988331"/>
              <a:ext cx="18228" cy="15945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>
              <a:off x="1035830" y="2147790"/>
              <a:ext cx="1582991" cy="528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endCxn id="109" idx="3"/>
            </p:cNvCxnSpPr>
            <p:nvPr/>
          </p:nvCxnSpPr>
          <p:spPr>
            <a:xfrm flipH="1" flipV="1">
              <a:off x="6183650" y="1259924"/>
              <a:ext cx="1282684" cy="3321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Elbow Connector 131"/>
            <p:cNvCxnSpPr>
              <a:stCxn id="110" idx="1"/>
            </p:cNvCxnSpPr>
            <p:nvPr/>
          </p:nvCxnSpPr>
          <p:spPr>
            <a:xfrm rot="10800000" flipV="1">
              <a:off x="5549936" y="2153071"/>
              <a:ext cx="1280303" cy="809498"/>
            </a:xfrm>
            <a:prstGeom prst="bentConnector3">
              <a:avLst>
                <a:gd name="adj1" fmla="val 92249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4314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740080" cy="639763"/>
          </a:xfrm>
        </p:spPr>
        <p:txBody>
          <a:bodyPr/>
          <a:lstStyle/>
          <a:p>
            <a:pPr>
              <a:buNone/>
            </a:pPr>
            <a:r>
              <a:rPr lang="en-GB" sz="3200" dirty="0" smtClean="0"/>
              <a:t>Dataflow Diagram of Result Subsystem</a:t>
            </a:r>
            <a:endParaRPr lang="en-GB" sz="3200" dirty="0"/>
          </a:p>
        </p:txBody>
      </p:sp>
      <p:grpSp>
        <p:nvGrpSpPr>
          <p:cNvPr id="28" name="Group 27"/>
          <p:cNvGrpSpPr/>
          <p:nvPr/>
        </p:nvGrpSpPr>
        <p:grpSpPr>
          <a:xfrm>
            <a:off x="1619672" y="1052736"/>
            <a:ext cx="5160552" cy="5001910"/>
            <a:chOff x="76200" y="1203667"/>
            <a:chExt cx="5160552" cy="5001910"/>
          </a:xfrm>
        </p:grpSpPr>
        <p:grpSp>
          <p:nvGrpSpPr>
            <p:cNvPr id="143" name="Group 142"/>
            <p:cNvGrpSpPr/>
            <p:nvPr/>
          </p:nvGrpSpPr>
          <p:grpSpPr>
            <a:xfrm>
              <a:off x="76200" y="1203667"/>
              <a:ext cx="5160552" cy="5001910"/>
              <a:chOff x="-33934" y="948419"/>
              <a:chExt cx="5160552" cy="5001910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134395" y="3180361"/>
                <a:ext cx="1311854" cy="706383"/>
              </a:xfrm>
              <a:prstGeom prst="round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Prepare Result</a:t>
                </a:r>
                <a:endParaRPr lang="en-GB" sz="14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176988" y="948419"/>
                <a:ext cx="1156622" cy="102325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Class Teacher</a:t>
                </a:r>
                <a:endParaRPr lang="en-GB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49" name="Rectangle 248"/>
              <p:cNvSpPr/>
              <p:nvPr/>
            </p:nvSpPr>
            <p:spPr>
              <a:xfrm>
                <a:off x="1784215" y="2464291"/>
                <a:ext cx="859088" cy="762906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Head</a:t>
                </a:r>
              </a:p>
              <a:p>
                <a:pPr algn="ctr"/>
                <a:r>
                  <a:rPr lang="en-GB" sz="120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master</a:t>
                </a:r>
                <a:endParaRPr lang="en-GB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12" name="Straight Arrow Connector 11"/>
              <p:cNvCxnSpPr>
                <a:stCxn id="103" idx="2"/>
                <a:endCxn id="40" idx="0"/>
              </p:cNvCxnSpPr>
              <p:nvPr/>
            </p:nvCxnSpPr>
            <p:spPr>
              <a:xfrm>
                <a:off x="755299" y="1971669"/>
                <a:ext cx="35023" cy="120869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3" name="TextBox 52"/>
              <p:cNvSpPr txBox="1"/>
              <p:nvPr/>
            </p:nvSpPr>
            <p:spPr>
              <a:xfrm rot="16200000">
                <a:off x="-33934" y="2229265"/>
                <a:ext cx="914400" cy="914400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ctr">
                <a:normAutofit lnSpcReduction="10000"/>
              </a:bodyPr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GB" sz="1100" dirty="0" smtClean="0"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rPr>
                  <a:t>Check if all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GB" sz="1100" dirty="0" smtClean="0"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rPr>
                  <a:t>Number are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GB" sz="1100" dirty="0" smtClean="0"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rPr>
                  <a:t>inserted then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GB" sz="1100" dirty="0" smtClean="0"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rPr>
                  <a:t>Insert mark 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GB" sz="1100" dirty="0" smtClean="0"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rPr>
                  <a:t>distribution </a:t>
                </a:r>
              </a:p>
            </p:txBody>
          </p:sp>
          <p:grpSp>
            <p:nvGrpSpPr>
              <p:cNvPr id="43" name="Group 42"/>
              <p:cNvGrpSpPr/>
              <p:nvPr/>
            </p:nvGrpSpPr>
            <p:grpSpPr>
              <a:xfrm>
                <a:off x="294386" y="5091959"/>
                <a:ext cx="1749207" cy="581681"/>
                <a:chOff x="4961565" y="1320094"/>
                <a:chExt cx="1749207" cy="581681"/>
              </a:xfrm>
            </p:grpSpPr>
            <p:sp>
              <p:nvSpPr>
                <p:cNvPr id="44" name="Rectangle 43"/>
                <p:cNvSpPr/>
                <p:nvPr/>
              </p:nvSpPr>
              <p:spPr>
                <a:xfrm>
                  <a:off x="5438621" y="1320094"/>
                  <a:ext cx="1272151" cy="581681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 smtClean="0">
                      <a:ln w="0"/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Result Database</a:t>
                  </a:r>
                  <a:endParaRPr lang="en-GB" dirty="0"/>
                </a:p>
              </p:txBody>
            </p:sp>
            <p:sp>
              <p:nvSpPr>
                <p:cNvPr id="45" name="Rectangle 44"/>
                <p:cNvSpPr/>
                <p:nvPr/>
              </p:nvSpPr>
              <p:spPr>
                <a:xfrm>
                  <a:off x="4961565" y="1320094"/>
                  <a:ext cx="477057" cy="581681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001">
                  <a:schemeClr val="dk2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14" name="Straight Arrow Connector 13"/>
              <p:cNvCxnSpPr>
                <a:stCxn id="40" idx="2"/>
              </p:cNvCxnSpPr>
              <p:nvPr/>
            </p:nvCxnSpPr>
            <p:spPr>
              <a:xfrm>
                <a:off x="790322" y="3886744"/>
                <a:ext cx="32475" cy="119300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 rot="16200000">
                <a:off x="161860" y="4129485"/>
                <a:ext cx="914400" cy="914400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ctr">
                <a:normAutofit/>
              </a:bodyPr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GB" sz="1100" dirty="0" smtClean="0">
                    <a:latin typeface="Segoe UI\"/>
                    <a:ea typeface="+mj-ea"/>
                    <a:cs typeface="+mj-cs"/>
                  </a:rPr>
                  <a:t>Apply for result</a:t>
                </a:r>
                <a:endPara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\"/>
                  <a:ea typeface="+mj-ea"/>
                  <a:cs typeface="+mj-cs"/>
                </a:endParaRPr>
              </a:p>
            </p:txBody>
          </p:sp>
          <p:sp>
            <p:nvSpPr>
              <p:cNvPr id="51" name="Rounded Rectangle 50"/>
              <p:cNvSpPr/>
              <p:nvPr/>
            </p:nvSpPr>
            <p:spPr>
              <a:xfrm>
                <a:off x="1908766" y="3528245"/>
                <a:ext cx="1012472" cy="545177"/>
              </a:xfrm>
              <a:prstGeom prst="roundRect">
                <a:avLst>
                  <a:gd name="adj" fmla="val 30841"/>
                </a:avLst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Forward result</a:t>
                </a:r>
                <a:endParaRPr lang="en-GB" sz="14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37" name="Straight Arrow Connector 36"/>
              <p:cNvCxnSpPr>
                <a:endCxn id="51" idx="0"/>
              </p:cNvCxnSpPr>
              <p:nvPr/>
            </p:nvCxnSpPr>
            <p:spPr>
              <a:xfrm flipH="1">
                <a:off x="2415002" y="3238778"/>
                <a:ext cx="7222" cy="2894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8" name="TextBox 37"/>
              <p:cNvSpPr txBox="1"/>
              <p:nvPr/>
            </p:nvSpPr>
            <p:spPr>
              <a:xfrm>
                <a:off x="755299" y="1781857"/>
                <a:ext cx="914400" cy="914400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ctr">
                <a:normAutofit/>
              </a:bodyPr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rPr>
                  <a:t>Forward summary of result</a:t>
                </a: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 rot="16200000">
                <a:off x="952477" y="4195810"/>
                <a:ext cx="914400" cy="914400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ctr">
                <a:normAutofit/>
              </a:bodyPr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rPr>
                  <a:t>Auto</a:t>
                </a:r>
                <a:r>
                  <a:rPr kumimoji="0" lang="en-GB" sz="1100" b="0" i="0" u="none" strike="noStrike" kern="1200" cap="none" spc="0" normalizeH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rPr>
                  <a:t> generated</a:t>
                </a:r>
              </a:p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GB" sz="1100" baseline="0" dirty="0" smtClean="0"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rPr>
                  <a:t>Result</a:t>
                </a:r>
                <a:r>
                  <a:rPr lang="en-GB" sz="1100" dirty="0" smtClean="0"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rPr>
                  <a:t> card prepared</a:t>
                </a:r>
                <a:endPara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endParaRPr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3194663" y="4024617"/>
                <a:ext cx="835664" cy="771795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Student</a:t>
                </a:r>
                <a:endParaRPr lang="en-GB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4271295" y="4024617"/>
                <a:ext cx="855323" cy="78995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Parent</a:t>
                </a:r>
                <a:endParaRPr lang="en-GB" sz="12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3025860" y="3784846"/>
                <a:ext cx="914400" cy="914400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ctr">
                <a:normAutofit/>
              </a:bodyPr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endParaRPr>
              </a:p>
            </p:txBody>
          </p:sp>
          <p:sp>
            <p:nvSpPr>
              <p:cNvPr id="81" name="Rounded Rectangle 80"/>
              <p:cNvSpPr/>
              <p:nvPr/>
            </p:nvSpPr>
            <p:spPr>
              <a:xfrm>
                <a:off x="3108707" y="5110210"/>
                <a:ext cx="1012472" cy="545177"/>
              </a:xfrm>
              <a:prstGeom prst="round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40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View Routine</a:t>
                </a:r>
                <a:endParaRPr lang="en-GB" sz="14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82" name="Straight Arrow Connector 81"/>
              <p:cNvCxnSpPr>
                <a:stCxn id="44" idx="3"/>
                <a:endCxn id="81" idx="1"/>
              </p:cNvCxnSpPr>
              <p:nvPr/>
            </p:nvCxnSpPr>
            <p:spPr>
              <a:xfrm flipV="1">
                <a:off x="2043593" y="5382799"/>
                <a:ext cx="1065114" cy="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>
                <a:stCxn id="81" idx="0"/>
                <a:endCxn id="69" idx="2"/>
              </p:cNvCxnSpPr>
              <p:nvPr/>
            </p:nvCxnSpPr>
            <p:spPr>
              <a:xfrm flipH="1" flipV="1">
                <a:off x="3612495" y="4796412"/>
                <a:ext cx="2448" cy="3137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Arrow Connector 88"/>
              <p:cNvCxnSpPr>
                <a:endCxn id="70" idx="2"/>
              </p:cNvCxnSpPr>
              <p:nvPr/>
            </p:nvCxnSpPr>
            <p:spPr>
              <a:xfrm flipH="1" flipV="1">
                <a:off x="4698957" y="4814568"/>
                <a:ext cx="22577" cy="56823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0" name="TextBox 99"/>
              <p:cNvSpPr txBox="1"/>
              <p:nvPr/>
            </p:nvSpPr>
            <p:spPr>
              <a:xfrm>
                <a:off x="2030536" y="5035929"/>
                <a:ext cx="914400" cy="914400"/>
              </a:xfrm>
              <a:prstGeom prst="rect">
                <a:avLst/>
              </a:prstGeom>
            </p:spPr>
            <p:txBody>
              <a:bodyPr vert="horz" wrap="none" lIns="91440" tIns="45720" rIns="91440" bIns="45720" rtlCol="0" anchor="ctr">
                <a:normAutofit/>
              </a:bodyPr>
              <a:lstStyle/>
              <a:p>
                <a: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GB" sz="11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rPr>
                  <a:t>Get Routine</a:t>
                </a:r>
              </a:p>
            </p:txBody>
          </p:sp>
          <p:cxnSp>
            <p:nvCxnSpPr>
              <p:cNvPr id="94" name="Straight Connector 93"/>
              <p:cNvCxnSpPr/>
              <p:nvPr/>
            </p:nvCxnSpPr>
            <p:spPr>
              <a:xfrm>
                <a:off x="2141579" y="4080078"/>
                <a:ext cx="14485" cy="122784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Arrow Connector 95"/>
              <p:cNvCxnSpPr/>
              <p:nvPr/>
            </p:nvCxnSpPr>
            <p:spPr>
              <a:xfrm>
                <a:off x="2146195" y="5307918"/>
                <a:ext cx="961780" cy="0"/>
              </a:xfrm>
              <a:prstGeom prst="straightConnector1">
                <a:avLst/>
              </a:prstGeom>
              <a:ln>
                <a:prstDash val="dash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1590040" y="2716900"/>
                <a:ext cx="0" cy="240722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>
                <a:endCxn id="81" idx="3"/>
              </p:cNvCxnSpPr>
              <p:nvPr/>
            </p:nvCxnSpPr>
            <p:spPr>
              <a:xfrm flipH="1">
                <a:off x="4121179" y="5382798"/>
                <a:ext cx="577777" cy="1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>
                <a:off x="1017602" y="1988331"/>
                <a:ext cx="18228" cy="15945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/>
            </p:nvCxnSpPr>
            <p:spPr>
              <a:xfrm>
                <a:off x="1035830" y="2147790"/>
                <a:ext cx="1582991" cy="5281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8" name="Rounded Rectangle 77"/>
            <p:cNvSpPr/>
            <p:nvPr/>
          </p:nvSpPr>
          <p:spPr>
            <a:xfrm>
              <a:off x="2729935" y="2057525"/>
              <a:ext cx="1311854" cy="706383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Forward Result Summary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8" name="Elbow Connector 17"/>
            <p:cNvCxnSpPr>
              <a:stCxn id="78" idx="2"/>
              <a:endCxn id="249" idx="3"/>
            </p:cNvCxnSpPr>
            <p:nvPr/>
          </p:nvCxnSpPr>
          <p:spPr>
            <a:xfrm rot="5400000">
              <a:off x="2901108" y="2616238"/>
              <a:ext cx="337084" cy="63242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2711202" y="2866019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Receive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Summary</a:t>
              </a:r>
            </a:p>
          </p:txBody>
        </p:sp>
        <p:cxnSp>
          <p:nvCxnSpPr>
            <p:cNvPr id="21" name="Elbow Connector 20"/>
            <p:cNvCxnSpPr/>
            <p:nvPr/>
          </p:nvCxnSpPr>
          <p:spPr>
            <a:xfrm flipV="1">
              <a:off x="1691680" y="2636912"/>
              <a:ext cx="1019522" cy="360040"/>
            </a:xfrm>
            <a:prstGeom prst="bentConnector3">
              <a:avLst>
                <a:gd name="adj1" fmla="val 734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 rot="16200000">
              <a:off x="1679212" y="4518081"/>
              <a:ext cx="914400" cy="949065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Approved Result</a:t>
              </a:r>
            </a:p>
          </p:txBody>
        </p:sp>
      </p:grpSp>
      <p:cxnSp>
        <p:nvCxnSpPr>
          <p:cNvPr id="32" name="Elbow Connector 31"/>
          <p:cNvCxnSpPr>
            <a:stCxn id="51" idx="1"/>
          </p:cNvCxnSpPr>
          <p:nvPr/>
        </p:nvCxnSpPr>
        <p:spPr>
          <a:xfrm rot="10800000" flipV="1">
            <a:off x="3437822" y="3905150"/>
            <a:ext cx="124551" cy="132329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323305" y="46531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227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740080" cy="639763"/>
          </a:xfrm>
        </p:spPr>
        <p:txBody>
          <a:bodyPr/>
          <a:lstStyle/>
          <a:p>
            <a:pPr>
              <a:buNone/>
            </a:pPr>
            <a:r>
              <a:rPr lang="en-GB" sz="3200" dirty="0" smtClean="0"/>
              <a:t>Dataflow Diagram of Notice Subsystem</a:t>
            </a:r>
            <a:endParaRPr lang="en-GB" sz="3200" dirty="0"/>
          </a:p>
        </p:txBody>
      </p:sp>
      <p:grpSp>
        <p:nvGrpSpPr>
          <p:cNvPr id="94" name="Group 93"/>
          <p:cNvGrpSpPr/>
          <p:nvPr/>
        </p:nvGrpSpPr>
        <p:grpSpPr>
          <a:xfrm>
            <a:off x="-2934" y="822499"/>
            <a:ext cx="9026338" cy="5263236"/>
            <a:chOff x="-2934" y="822499"/>
            <a:chExt cx="9026338" cy="5263236"/>
          </a:xfrm>
        </p:grpSpPr>
        <p:sp>
          <p:nvSpPr>
            <p:cNvPr id="25" name="Rectangle 24"/>
            <p:cNvSpPr/>
            <p:nvPr/>
          </p:nvSpPr>
          <p:spPr>
            <a:xfrm>
              <a:off x="3455332" y="3250339"/>
              <a:ext cx="1272151" cy="5816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Notice</a:t>
              </a:r>
            </a:p>
            <a:p>
              <a:pPr algn="ctr"/>
              <a:r>
                <a:rPr lang="en-GB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Database</a:t>
              </a:r>
              <a:endParaRPr lang="en-GB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978276" y="3250339"/>
              <a:ext cx="477057" cy="5816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001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Rounded Rectangle 39"/>
            <p:cNvSpPr/>
            <p:nvPr/>
          </p:nvSpPr>
          <p:spPr>
            <a:xfrm>
              <a:off x="115578" y="3222904"/>
              <a:ext cx="1169607" cy="629788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Add Notice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115578" y="1002389"/>
              <a:ext cx="1132224" cy="1001665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System Administrator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5209294" y="3117001"/>
              <a:ext cx="1142677" cy="105534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Course Teacher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6550670" y="3215969"/>
              <a:ext cx="1142677" cy="105534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Student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51" name="Rectangle 250"/>
            <p:cNvSpPr/>
            <p:nvPr/>
          </p:nvSpPr>
          <p:spPr>
            <a:xfrm>
              <a:off x="7880727" y="3258326"/>
              <a:ext cx="1142677" cy="105534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Parent</a:t>
              </a:r>
              <a:endParaRPr lang="en-GB" sz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6252510" y="822499"/>
              <a:ext cx="1829041" cy="984868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View Vacation Calendar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3205511" y="990481"/>
              <a:ext cx="1829041" cy="984868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Update Vacation Calendar 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3191199" y="5061048"/>
              <a:ext cx="1829041" cy="984868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View Notice Notification</a:t>
              </a:r>
              <a:endParaRPr lang="en-GB" sz="14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7" name="Straight Arrow Connector 6"/>
            <p:cNvCxnSpPr>
              <a:stCxn id="103" idx="3"/>
              <a:endCxn id="60" idx="1"/>
            </p:cNvCxnSpPr>
            <p:nvPr/>
          </p:nvCxnSpPr>
          <p:spPr>
            <a:xfrm flipV="1">
              <a:off x="1247802" y="1482915"/>
              <a:ext cx="1957709" cy="203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103" idx="2"/>
              <a:endCxn id="40" idx="0"/>
            </p:cNvCxnSpPr>
            <p:nvPr/>
          </p:nvCxnSpPr>
          <p:spPr>
            <a:xfrm>
              <a:off x="681690" y="2004054"/>
              <a:ext cx="18692" cy="1218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40" idx="3"/>
              <a:endCxn id="26" idx="1"/>
            </p:cNvCxnSpPr>
            <p:nvPr/>
          </p:nvCxnSpPr>
          <p:spPr>
            <a:xfrm>
              <a:off x="1285185" y="3537798"/>
              <a:ext cx="1693091" cy="33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60" idx="2"/>
              <a:endCxn id="25" idx="0"/>
            </p:cNvCxnSpPr>
            <p:nvPr/>
          </p:nvCxnSpPr>
          <p:spPr>
            <a:xfrm flipH="1">
              <a:off x="4091408" y="1975349"/>
              <a:ext cx="28624" cy="12749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endCxn id="59" idx="1"/>
            </p:cNvCxnSpPr>
            <p:nvPr/>
          </p:nvCxnSpPr>
          <p:spPr>
            <a:xfrm>
              <a:off x="5303359" y="1310522"/>
              <a:ext cx="949151" cy="44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25" idx="2"/>
              <a:endCxn id="61" idx="0"/>
            </p:cNvCxnSpPr>
            <p:nvPr/>
          </p:nvCxnSpPr>
          <p:spPr>
            <a:xfrm>
              <a:off x="4091408" y="3832020"/>
              <a:ext cx="14312" cy="12290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endCxn id="250" idx="2"/>
            </p:cNvCxnSpPr>
            <p:nvPr/>
          </p:nvCxnSpPr>
          <p:spPr>
            <a:xfrm flipV="1">
              <a:off x="7103617" y="4271312"/>
              <a:ext cx="18392" cy="11005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endCxn id="251" idx="0"/>
            </p:cNvCxnSpPr>
            <p:nvPr/>
          </p:nvCxnSpPr>
          <p:spPr>
            <a:xfrm>
              <a:off x="8434821" y="1327595"/>
              <a:ext cx="17245" cy="19307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59" idx="2"/>
              <a:endCxn id="250" idx="0"/>
            </p:cNvCxnSpPr>
            <p:nvPr/>
          </p:nvCxnSpPr>
          <p:spPr>
            <a:xfrm flipH="1">
              <a:off x="7122009" y="1807367"/>
              <a:ext cx="45022" cy="14086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endCxn id="251" idx="2"/>
            </p:cNvCxnSpPr>
            <p:nvPr/>
          </p:nvCxnSpPr>
          <p:spPr>
            <a:xfrm flipV="1">
              <a:off x="8434821" y="4313669"/>
              <a:ext cx="17245" cy="14509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1461319" y="910651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Update Calendar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 rot="16200000">
              <a:off x="-2934" y="2198391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New General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Notice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 rot="16200000">
              <a:off x="3451592" y="2052574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Calendar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Updated 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382566" y="2960550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Update</a:t>
              </a:r>
              <a:r>
                <a:rPr kumimoji="0" lang="en-GB" sz="1100" b="0" i="0" u="none" strike="noStrike" kern="1200" cap="none" spc="0" normalizeH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 </a:t>
              </a:r>
              <a:r>
                <a:rPr lang="en-GB" sz="1100" baseline="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Notice</a:t>
              </a: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</a:t>
              </a:r>
              <a:r>
                <a:rPr lang="en-GB" sz="1100" dirty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</a:t>
              </a: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Board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 rot="16200000">
              <a:off x="3948097" y="2266908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GB" sz="1100" dirty="0" smtClean="0"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Get Calendar</a:t>
              </a:r>
              <a:endParaRPr kumimoji="0" lang="en-GB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 rot="16200000">
              <a:off x="6913600" y="2191369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View Vacation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Calendar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 rot="16200000">
              <a:off x="3463400" y="4066801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Send Notification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 to View Notice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963704" y="5171335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View Notice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 rot="16200000">
              <a:off x="5148570" y="2167685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View Vacation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Calendar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 rot="16200000">
              <a:off x="7856721" y="2151925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View Vacation Calendar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H="1">
              <a:off x="5822501" y="2125708"/>
              <a:ext cx="31718" cy="9983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endCxn id="249" idx="2"/>
            </p:cNvCxnSpPr>
            <p:nvPr/>
          </p:nvCxnSpPr>
          <p:spPr>
            <a:xfrm flipH="1" flipV="1">
              <a:off x="5780633" y="4172344"/>
              <a:ext cx="17145" cy="6980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4808475" y="4271312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View Notice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855023" y="4789671"/>
              <a:ext cx="914400" cy="91440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norm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View Notice</a:t>
              </a:r>
            </a:p>
          </p:txBody>
        </p:sp>
        <p:cxnSp>
          <p:nvCxnSpPr>
            <p:cNvPr id="48" name="Straight Connector 47"/>
            <p:cNvCxnSpPr>
              <a:endCxn id="59" idx="3"/>
            </p:cNvCxnSpPr>
            <p:nvPr/>
          </p:nvCxnSpPr>
          <p:spPr>
            <a:xfrm flipH="1">
              <a:off x="8081551" y="1314933"/>
              <a:ext cx="35327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H="1">
              <a:off x="5034552" y="5755902"/>
              <a:ext cx="3400270" cy="280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>
              <a:off x="5020240" y="5371899"/>
              <a:ext cx="210176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 flipV="1">
              <a:off x="4362758" y="4843593"/>
              <a:ext cx="1420398" cy="6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H="1">
              <a:off x="4362674" y="4843593"/>
              <a:ext cx="84" cy="16923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Elbow Connector 86"/>
            <p:cNvCxnSpPr/>
            <p:nvPr/>
          </p:nvCxnSpPr>
          <p:spPr>
            <a:xfrm rot="10800000" flipV="1">
              <a:off x="5854219" y="1825050"/>
              <a:ext cx="880468" cy="300657"/>
            </a:xfrm>
            <a:prstGeom prst="bentConnector3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Elbow Connector 89"/>
            <p:cNvCxnSpPr/>
            <p:nvPr/>
          </p:nvCxnSpPr>
          <p:spPr>
            <a:xfrm rot="5400000">
              <a:off x="3972496" y="1877542"/>
              <a:ext cx="1880810" cy="780917"/>
            </a:xfrm>
            <a:prstGeom prst="bentConnector3">
              <a:avLst>
                <a:gd name="adj1" fmla="val 41783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463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6AFA805-4404-47D2-A142-C3A37E84F33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316</TotalTime>
  <Words>1221</Words>
  <Application>Microsoft Office PowerPoint</Application>
  <PresentationFormat>On-screen Show (4:3)</PresentationFormat>
  <Paragraphs>430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Segoe UI</vt:lpstr>
      <vt:lpstr>Segoe UI Light</vt:lpstr>
      <vt:lpstr>Segoe UI\</vt:lpstr>
      <vt:lpstr>Calibri Light</vt:lpstr>
      <vt:lpstr>Calibri</vt:lpstr>
      <vt:lpstr>Perpetua</vt:lpstr>
      <vt:lpstr>Wingdings</vt:lpstr>
      <vt:lpstr>Office Theme</vt:lpstr>
      <vt:lpstr>E-School</vt:lpstr>
      <vt:lpstr>Topics covered in this presentation</vt:lpstr>
      <vt:lpstr>Subsystems</vt:lpstr>
      <vt:lpstr>Dataflow Diagram of User Profile Subsystem</vt:lpstr>
      <vt:lpstr>Dataflow Diagram of Student Profile Subsystem</vt:lpstr>
      <vt:lpstr>Dataflow Diagram of Course Work Subsystem</vt:lpstr>
      <vt:lpstr>Dataflow Diagram of Examination Subsystem</vt:lpstr>
      <vt:lpstr>Dataflow Diagram of Result Subsystem</vt:lpstr>
      <vt:lpstr>Dataflow Diagram of Notice Subsystem</vt:lpstr>
      <vt:lpstr>Fishbone Diagram of User Profile Subsystem </vt:lpstr>
      <vt:lpstr>Fishbone Diagram of Student Profile Subsystem </vt:lpstr>
      <vt:lpstr>Fishbone Diagram of Course Work Subsystem </vt:lpstr>
      <vt:lpstr>Fishbone Diagram of Examination Subsystem </vt:lpstr>
      <vt:lpstr>Fishbone Diagram of Result Subsystem </vt:lpstr>
      <vt:lpstr>Fishbone Diagram of Notice Subsystem </vt:lpstr>
      <vt:lpstr>Operational Feasibility</vt:lpstr>
      <vt:lpstr>Operational Feasibility</vt:lpstr>
      <vt:lpstr>Operational Feasibility</vt:lpstr>
      <vt:lpstr>Cultural Feasibility</vt:lpstr>
      <vt:lpstr>Technical Feasibility</vt:lpstr>
      <vt:lpstr>Economical Feasibility</vt:lpstr>
      <vt:lpstr>Economical Feasibility</vt:lpstr>
      <vt:lpstr>Economical Feasibility</vt:lpstr>
      <vt:lpstr>Economical Feasibility</vt:lpstr>
      <vt:lpstr>Thanking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E-School</dc:title>
  <dc:creator>Bashima Islam</dc:creator>
  <cp:keywords/>
  <cp:lastModifiedBy>sha256</cp:lastModifiedBy>
  <cp:revision>31</cp:revision>
  <dcterms:created xsi:type="dcterms:W3CDTF">2014-02-06T05:30:49Z</dcterms:created>
  <dcterms:modified xsi:type="dcterms:W3CDTF">2014-02-26T18:52:43Z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TC018572719991</vt:lpwstr>
  </property>
</Properties>
</file>

<file path=docProps/thumbnail.jpeg>
</file>